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256" r:id="rId2"/>
    <p:sldId id="259" r:id="rId3"/>
    <p:sldId id="319" r:id="rId4"/>
    <p:sldId id="320" r:id="rId5"/>
    <p:sldId id="314" r:id="rId6"/>
    <p:sldId id="315" r:id="rId7"/>
    <p:sldId id="292" r:id="rId8"/>
    <p:sldId id="293" r:id="rId9"/>
    <p:sldId id="310" r:id="rId10"/>
    <p:sldId id="309" r:id="rId11"/>
    <p:sldId id="304" r:id="rId12"/>
    <p:sldId id="307" r:id="rId13"/>
    <p:sldId id="301" r:id="rId14"/>
    <p:sldId id="305" r:id="rId15"/>
    <p:sldId id="306" r:id="rId16"/>
    <p:sldId id="302" r:id="rId17"/>
    <p:sldId id="308" r:id="rId18"/>
    <p:sldId id="296" r:id="rId19"/>
    <p:sldId id="300" r:id="rId20"/>
    <p:sldId id="295" r:id="rId21"/>
    <p:sldId id="298" r:id="rId22"/>
    <p:sldId id="294" r:id="rId23"/>
    <p:sldId id="299" r:id="rId24"/>
    <p:sldId id="321" r:id="rId25"/>
    <p:sldId id="263" r:id="rId26"/>
    <p:sldId id="265" r:id="rId27"/>
    <p:sldId id="313" r:id="rId28"/>
    <p:sldId id="317" r:id="rId29"/>
    <p:sldId id="327" r:id="rId30"/>
    <p:sldId id="336" r:id="rId31"/>
    <p:sldId id="324" r:id="rId32"/>
    <p:sldId id="322" r:id="rId33"/>
    <p:sldId id="326" r:id="rId34"/>
    <p:sldId id="329" r:id="rId35"/>
    <p:sldId id="330" r:id="rId36"/>
    <p:sldId id="342" r:id="rId37"/>
    <p:sldId id="337" r:id="rId38"/>
    <p:sldId id="338" r:id="rId39"/>
    <p:sldId id="340" r:id="rId40"/>
    <p:sldId id="339" r:id="rId41"/>
    <p:sldId id="341" r:id="rId42"/>
    <p:sldId id="331" r:id="rId43"/>
    <p:sldId id="335" r:id="rId4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-59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16FD90-9AFA-4CE2-9CCD-39686ED8295C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541E2E-C744-465E-A1A5-DA2E57FEE27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802057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800" b="0" i="0" u="none" strike="noStrike" baseline="0" dirty="0">
                <a:solidFill>
                  <a:srgbClr val="131413"/>
                </a:solidFill>
                <a:latin typeface="FbndvvAdvTT4fa15320.B"/>
              </a:rPr>
              <a:t>In uncomplicated ACC, we recommend against</a:t>
            </a:r>
          </a:p>
          <a:p>
            <a:pPr algn="l"/>
            <a:r>
              <a:rPr lang="en-US" sz="1800" b="0" i="0" u="none" strike="noStrike" baseline="0" dirty="0">
                <a:solidFill>
                  <a:srgbClr val="131413"/>
                </a:solidFill>
                <a:latin typeface="FbndvvAdvTT4fa15320.B"/>
              </a:rPr>
              <a:t>the routine use of postoperative antibiotics when the</a:t>
            </a:r>
          </a:p>
          <a:p>
            <a:pPr algn="l"/>
            <a:r>
              <a:rPr lang="en-US" sz="1800" b="0" i="0" u="none" strike="noStrike" baseline="0" dirty="0">
                <a:solidFill>
                  <a:srgbClr val="131413"/>
                </a:solidFill>
                <a:latin typeface="FbndvvAdvTT4fa15320.B"/>
              </a:rPr>
              <a:t>focus of infection is controlled by cholecystectomy</a:t>
            </a:r>
            <a:endParaRPr lang="el-GR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C0B57-009B-4F76-A35D-AEE685351A34}" type="datetime1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19/5/2026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B41D33-19C8-4450-B3C5-BE83E9C8F0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8834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A334-FD2C-46FB-8624-65EA453558C1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DEDA-F338-4614-9835-C1876751FD2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8883576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A334-FD2C-46FB-8624-65EA453558C1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DEDA-F338-4614-9835-C1876751FD2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119513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A334-FD2C-46FB-8624-65EA453558C1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DEDA-F338-4614-9835-C1876751FD2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007985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A334-FD2C-46FB-8624-65EA453558C1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DEDA-F338-4614-9835-C1876751FD2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253583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A334-FD2C-46FB-8624-65EA453558C1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DEDA-F338-4614-9835-C1876751FD2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1497266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A334-FD2C-46FB-8624-65EA453558C1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DEDA-F338-4614-9835-C1876751FD2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999295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A334-FD2C-46FB-8624-65EA453558C1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DEDA-F338-4614-9835-C1876751FD2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62351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A334-FD2C-46FB-8624-65EA453558C1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DEDA-F338-4614-9835-C1876751FD2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4882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A334-FD2C-46FB-8624-65EA453558C1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DEDA-F338-4614-9835-C1876751FD2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808638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A334-FD2C-46FB-8624-65EA453558C1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DEDA-F338-4614-9835-C1876751FD2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624368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Ψαλίδισμα και στρογγύλεμα μίας γωνίας του ορθογωνίου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 τρίγωνο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A334-FD2C-46FB-8624-65EA453558C1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A198DEDA-F338-4614-9835-C1876751FD2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9 - Ελεύθερη σχεδίαση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- Ελεύθερη σχεδίαση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9707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C55A334-FD2C-46FB-8624-65EA453558C1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198DEDA-F338-4614-9835-C1876751FD29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2" name="1 - Ομάδα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- Ελεύθερη σχεδίαση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- Ελεύθερη σχεδίαση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3312942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F2818A7-5E8C-89E8-8D26-C324A21750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Πολύποδες. Λιθίαση χοληδόχου κύστης. Πότε </a:t>
            </a:r>
            <a:r>
              <a:rPr lang="el-GR" dirty="0" err="1"/>
              <a:t>χολοκυστεκτομή</a:t>
            </a:r>
            <a:r>
              <a:rPr lang="el-GR" dirty="0"/>
              <a:t>?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1D57C96D-7227-28DA-22D2-1FE43C6D51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40190" y="4414064"/>
            <a:ext cx="8045373" cy="742279"/>
          </a:xfrm>
        </p:spPr>
        <p:txBody>
          <a:bodyPr>
            <a:noAutofit/>
          </a:bodyPr>
          <a:lstStyle/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Γεώργιος Ι. Θεοχάρης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Διευθυντής ΕΣΥ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Γαστρεντερολόγος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ΠΝΠ Ρίο</a:t>
            </a:r>
          </a:p>
        </p:txBody>
      </p:sp>
    </p:spTree>
    <p:extLst>
      <p:ext uri="{BB962C8B-B14F-4D97-AF65-F5344CB8AC3E}">
        <p14:creationId xmlns:p14="http://schemas.microsoft.com/office/powerpoint/2010/main" xmlns="" val="1049343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708688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itchFamily="34" charset="0"/>
                <a:cs typeface="Arial" pitchFamily="34" charset="0"/>
              </a:rPr>
              <a:t>Άλλες εξετάσεις: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CT</a:t>
            </a:r>
            <a:endParaRPr lang="el-G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50337" t="48376" r="28846" b="42992"/>
          <a:stretch>
            <a:fillRect/>
          </a:stretch>
        </p:blipFill>
        <p:spPr bwMode="auto">
          <a:xfrm>
            <a:off x="7381722" y="4745357"/>
            <a:ext cx="3807070" cy="888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50032" t="41112" r="28862" b="52478"/>
          <a:stretch>
            <a:fillRect/>
          </a:stretch>
        </p:blipFill>
        <p:spPr bwMode="auto">
          <a:xfrm>
            <a:off x="1169377" y="3341076"/>
            <a:ext cx="3859823" cy="659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xmlns="" id="{B4D049DA-4E9C-DDC6-8523-BC93E10CD53F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370936" y="1920084"/>
            <a:ext cx="5788324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dirty="0">
                <a:latin typeface="Arial" pitchFamily="34" charset="0"/>
                <a:cs typeface="Arial" pitchFamily="34" charset="0"/>
              </a:rPr>
              <a:t>-Διαγνωστική ακρίβεια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CT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 φτωχή. </a:t>
            </a:r>
          </a:p>
          <a:p>
            <a:r>
              <a:rPr lang="el-GR" sz="2000" dirty="0">
                <a:latin typeface="Arial" pitchFamily="34" charset="0"/>
                <a:cs typeface="Arial" pitchFamily="34" charset="0"/>
              </a:rPr>
              <a:t>-Μπορεί να αναδείξει</a:t>
            </a:r>
            <a:r>
              <a:rPr lang="el-GR" dirty="0"/>
              <a:t>:</a:t>
            </a:r>
          </a:p>
          <a:p>
            <a:pPr algn="r"/>
            <a:endParaRPr lang="el-GR" dirty="0"/>
          </a:p>
          <a:p>
            <a:pPr algn="r"/>
            <a:endParaRPr lang="el-GR" dirty="0"/>
          </a:p>
          <a:p>
            <a:pPr algn="r"/>
            <a:endParaRPr lang="el-GR" dirty="0"/>
          </a:p>
          <a:p>
            <a:pPr algn="r"/>
            <a:endParaRPr lang="el-GR" dirty="0"/>
          </a:p>
          <a:p>
            <a:pPr algn="r"/>
            <a:endParaRPr lang="el-GR" dirty="0"/>
          </a:p>
          <a:p>
            <a:pPr algn="r"/>
            <a:endParaRPr lang="el-GR" dirty="0"/>
          </a:p>
          <a:p>
            <a:pPr algn="r"/>
            <a:r>
              <a:rPr lang="el-GR" dirty="0"/>
              <a:t> </a:t>
            </a:r>
            <a:r>
              <a:rPr lang="el-GR" sz="1100" dirty="0">
                <a:latin typeface="Arial" panose="020B0604020202020204" pitchFamily="34" charset="0"/>
                <a:cs typeface="Arial" panose="020B0604020202020204" pitchFamily="34" charset="0"/>
              </a:rPr>
              <a:t>Υο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koe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J et al. Tokyo Guidelines 2018. J Hepatobiliary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Pancreat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Sci 2018; 25:41–54</a:t>
            </a:r>
            <a:r>
              <a:rPr lang="el-GR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Pisano et al. WSES guidelines. World J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Emerg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Surg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2020;15:61.</a:t>
            </a:r>
          </a:p>
          <a:p>
            <a:pPr algn="r"/>
            <a:endParaRPr lang="el-G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 l="28542" t="55214" r="29006" b="21538"/>
          <a:stretch>
            <a:fillRect/>
          </a:stretch>
        </p:blipFill>
        <p:spPr bwMode="auto">
          <a:xfrm>
            <a:off x="681485" y="4250500"/>
            <a:ext cx="4833945" cy="1489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 l="28253" t="48975" r="29103" b="29658"/>
          <a:stretch>
            <a:fillRect/>
          </a:stretch>
        </p:blipFill>
        <p:spPr bwMode="auto">
          <a:xfrm>
            <a:off x="6754483" y="2473983"/>
            <a:ext cx="5322498" cy="1500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4F5D219B-0C59-2A89-16EC-DC9DFC2AD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671631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itchFamily="34" charset="0"/>
                <a:cs typeface="Arial" pitchFamily="34" charset="0"/>
              </a:rPr>
              <a:t>Διαγνωστικός αλγόριθμος οξείας χολοκυστίτιδας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8B3E58DA-57C2-B1B1-86AC-FA4D8D5B3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Arial" pitchFamily="34" charset="0"/>
                <a:cs typeface="Arial" pitchFamily="34" charset="0"/>
              </a:rPr>
              <a:t>-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 Σε υποψία οξείας χολοκυστίτιδας, διαγνωστικός έλεγχος </a:t>
            </a:r>
            <a:r>
              <a:rPr lang="el-GR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κάθε 6-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12 h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μέχρι επιβεβαίωση της διάγνωσης.</a:t>
            </a: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Χρήση των κριτηρίων βαρύτητας της νόσου : κατά τη διάγνωση,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24 h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μετά τη διάγνωση, 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24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48 h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μετά τη διάγνωση. Αξιολόγηση του χειρουργικού κινδύνου (π.χ. τοπική φλεγμονή, εκτίμηση αναισθησιολογικού κινδύνου, προγνωστικοί παράγοντες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). </a:t>
            </a:r>
            <a:endParaRPr lang="el-GR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Έναρξη αγωγής με αναπλήρωση υγρών, ηλεκτρολύτες, νήστις, αγωγή με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V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. αναλγητικά και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full-dose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 αντιβιοτικά.</a:t>
            </a: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- 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κ/α αίματος ή κ/α χολής (ή και τα δυο) σε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Grade II (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μέτριου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και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III (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σοβαρού βαθμού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χολοκυστίτιδα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endParaRPr lang="el-GR" sz="2000" dirty="0">
              <a:latin typeface="Arial" pitchFamily="34" charset="0"/>
              <a:cs typeface="Arial" pitchFamily="34" charset="0"/>
            </a:endParaRPr>
          </a:p>
          <a:p>
            <a:r>
              <a:rPr lang="el-GR" sz="2000" dirty="0">
                <a:latin typeface="Arial" pitchFamily="34" charset="0"/>
                <a:cs typeface="Arial" pitchFamily="34" charset="0"/>
              </a:rPr>
              <a:t>- Μεταφορά του ασθενούς σε εξειδικευμένο κέντρο (επείγουσα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Lap-C,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παροχέτευση χοληφόρων και ΜΕΘ/ΜΑΦ).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l-GR" sz="1100" dirty="0" err="1">
                <a:latin typeface="Arial" panose="020B0604020202020204" pitchFamily="34" charset="0"/>
                <a:cs typeface="Arial" panose="020B0604020202020204" pitchFamily="34" charset="0"/>
              </a:rPr>
              <a:t>Υο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koe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J et al. Tokyo Guidelines 2018. J Hepatobiliary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Pancreat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Sci 2018; 25:41–54</a:t>
            </a:r>
            <a:r>
              <a:rPr lang="el-GR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l-GR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5328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01991506-5128-0A80-1267-F76B4E602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77845"/>
            <a:ext cx="10972800" cy="615664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Αντιβιοτικά σχήματα για οξεία χολοκυστίτιδα</a:t>
            </a:r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xmlns="" id="{FBD9E4AC-E460-FF6A-71D5-BB534ADD81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8001" t="27643" r="22175" b="19740"/>
          <a:stretch/>
        </p:blipFill>
        <p:spPr>
          <a:xfrm>
            <a:off x="731359" y="1414021"/>
            <a:ext cx="10203734" cy="432511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E8C7BA7-D4E2-8CF7-5AE7-E8F7972807E0}"/>
              </a:ext>
            </a:extLst>
          </p:cNvPr>
          <p:cNvSpPr txBox="1"/>
          <p:nvPr/>
        </p:nvSpPr>
        <p:spPr>
          <a:xfrm>
            <a:off x="5667789" y="6056989"/>
            <a:ext cx="610759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Pisano et al. WSES guidelines. World J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Emerg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Surg 2020;15:61.</a:t>
            </a:r>
          </a:p>
        </p:txBody>
      </p:sp>
    </p:spTree>
    <p:extLst>
      <p:ext uri="{BB962C8B-B14F-4D97-AF65-F5344CB8AC3E}">
        <p14:creationId xmlns:p14="http://schemas.microsoft.com/office/powerpoint/2010/main" xmlns="" val="1524605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0CB82D7-EBC2-AD88-25F2-B503392DE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94" y="457043"/>
            <a:ext cx="10972800" cy="494091"/>
          </a:xfrm>
        </p:spPr>
        <p:txBody>
          <a:bodyPr anchor="b">
            <a:no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Ποια η καλύτερη θεραπεία ΟΛΧ?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0C58667D-505C-FE3B-6052-3EC24B3697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5006" y="1310484"/>
            <a:ext cx="7346731" cy="484342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l-GR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ης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γραμμής θεραπεία η </a:t>
            </a:r>
            <a:r>
              <a:rPr lang="el-GR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λαπαροσκοπική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χολοκυστεκτομή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Μειωμένες επιπλοκές και μειωμένη νοσηλεία.</a:t>
            </a:r>
          </a:p>
          <a:p>
            <a:pPr>
              <a:lnSpc>
                <a:spcPct val="90000"/>
              </a:lnSpc>
            </a:pP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Αντενδείξεις: </a:t>
            </a:r>
          </a:p>
          <a:p>
            <a:pPr>
              <a:lnSpc>
                <a:spcPct val="90000"/>
              </a:lnSpc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-Σηπτικό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shock, 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-Απόλυτη αντένδειξη αναισθησιολογικά.</a:t>
            </a:r>
          </a:p>
          <a:p>
            <a:pPr>
              <a:lnSpc>
                <a:spcPct val="90000"/>
              </a:lnSpc>
            </a:pP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Μπορεί να γίνει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σε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κίρρωση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Child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>
              <a:lnSpc>
                <a:spcPct val="90000"/>
              </a:lnSpc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-υπερήλικες (&gt;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80)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>
              <a:lnSpc>
                <a:spcPct val="90000"/>
              </a:lnSpc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έγκυες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el-GR" sz="1600" dirty="0"/>
          </a:p>
          <a:p>
            <a:pPr algn="r">
              <a:lnSpc>
                <a:spcPct val="90000"/>
              </a:lnSpc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Pisano et al. </a:t>
            </a:r>
            <a:r>
              <a:rPr lang="en-US" sz="11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WSES guidelines.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World J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Emerg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Surg 2020;15:61.</a:t>
            </a:r>
            <a:endParaRPr lang="el-G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l-GR" sz="1600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xmlns="" id="{19111905-DD6F-4A3F-3981-30532A774C3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6078" y="1719071"/>
            <a:ext cx="3680916" cy="44348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4024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726C1E57-B5E9-E9CF-6541-513E7C1D0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ACDC (“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cute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holecystitis—early laparoscopic surgery versus antibiotic therapy and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elayed elective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holecystectomy”)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Προοπτική, τυχαιοποιημένη μελέτη.</a:t>
            </a: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Τυχαιοποίηση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για: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άμεσο χειρουργείο (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immediate surgery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) εντός 2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4 h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από εισαγωγή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(group ILC) 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αρχικά αντιβιοτική αγωγή---στη συνέχεια καθυστερημένη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LAP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χολοκυστεκτομή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l-GR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45</a:t>
            </a:r>
            <a:r>
              <a:rPr lang="el-GR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μέρα)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(group DLC). 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Και στις δυο ομάδες θεραπεία αρχικά με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moxifloxacin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για τουλάχιστον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48 h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9AB5C5A0-7AB3-08DF-B777-F1101065DD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3437" t="34167" r="5312" b="45833"/>
          <a:stretch/>
        </p:blipFill>
        <p:spPr>
          <a:xfrm>
            <a:off x="537722" y="219960"/>
            <a:ext cx="8686800" cy="13716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250C6C9B-388C-93E7-4A5A-E2938CE5AB6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29814" y="0"/>
            <a:ext cx="3290699" cy="1851018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341A3981-81B3-7331-5A61-4226456CEED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6909" y="6083787"/>
            <a:ext cx="10595766" cy="4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616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F3085B00-88F5-0788-2EF2-BCD7C083E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926304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itchFamily="34" charset="0"/>
                <a:cs typeface="Arial" pitchFamily="34" charset="0"/>
              </a:rPr>
              <a:t>Πρώιμη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vs </a:t>
            </a:r>
            <a:r>
              <a:rPr lang="el-GR" sz="3200" dirty="0">
                <a:latin typeface="Arial" pitchFamily="34" charset="0"/>
                <a:cs typeface="Arial" pitchFamily="34" charset="0"/>
              </a:rPr>
              <a:t>καθυστερημένη </a:t>
            </a:r>
            <a:r>
              <a:rPr lang="el-GR" sz="3200" dirty="0" err="1">
                <a:latin typeface="Arial" pitchFamily="34" charset="0"/>
                <a:cs typeface="Arial" pitchFamily="34" charset="0"/>
              </a:rPr>
              <a:t>χολοκυστεκτομή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endParaRPr lang="el-GR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xmlns="" id="{65C1E85F-462D-7D8B-5C81-F71913618A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23463" t="35803" r="3571" b="26184"/>
          <a:stretch/>
        </p:blipFill>
        <p:spPr>
          <a:xfrm>
            <a:off x="193112" y="2384553"/>
            <a:ext cx="11805775" cy="3459639"/>
          </a:xfrm>
        </p:spPr>
      </p:pic>
      <p:sp>
        <p:nvSpPr>
          <p:cNvPr id="6" name="Οβάλ 5">
            <a:extLst>
              <a:ext uri="{FF2B5EF4-FFF2-40B4-BE49-F238E27FC236}">
                <a16:creationId xmlns:a16="http://schemas.microsoft.com/office/drawing/2014/main" xmlns="" id="{F3C20FD6-5AB8-4488-39AB-0C2CF1B13E22}"/>
              </a:ext>
            </a:extLst>
          </p:cNvPr>
          <p:cNvSpPr/>
          <p:nvPr/>
        </p:nvSpPr>
        <p:spPr>
          <a:xfrm flipH="1" flipV="1">
            <a:off x="10906811" y="3148549"/>
            <a:ext cx="852413" cy="2804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D75E9838-8E2D-5DDD-8423-3086FED2839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81324" y="3521684"/>
            <a:ext cx="877900" cy="304826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xmlns="" id="{815588D1-6212-36DD-6E34-E28EA92FD83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04085" y="4114373"/>
            <a:ext cx="877900" cy="304826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xmlns="" id="{DDC47FEC-D4B8-4AC3-936C-3E4AAF264AB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81324" y="4707062"/>
            <a:ext cx="877900" cy="304826"/>
          </a:xfrm>
          <a:prstGeom prst="rect">
            <a:avLst/>
          </a:prstGeom>
        </p:spPr>
      </p:pic>
      <p:cxnSp>
        <p:nvCxnSpPr>
          <p:cNvPr id="11" name="Ευθεία γραμμή σύνδεσης 10">
            <a:extLst>
              <a:ext uri="{FF2B5EF4-FFF2-40B4-BE49-F238E27FC236}">
                <a16:creationId xmlns:a16="http://schemas.microsoft.com/office/drawing/2014/main" xmlns="" id="{4351437E-589C-B855-E7A9-725673336918}"/>
              </a:ext>
            </a:extLst>
          </p:cNvPr>
          <p:cNvCxnSpPr>
            <a:cxnSpLocks/>
          </p:cNvCxnSpPr>
          <p:nvPr/>
        </p:nvCxnSpPr>
        <p:spPr>
          <a:xfrm>
            <a:off x="414779" y="3417214"/>
            <a:ext cx="2450969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Εικόνα 12">
            <a:extLst>
              <a:ext uri="{FF2B5EF4-FFF2-40B4-BE49-F238E27FC236}">
                <a16:creationId xmlns:a16="http://schemas.microsoft.com/office/drawing/2014/main" xmlns="" id="{51ED98DA-C8F8-C1F8-FEDB-C26F2A08ACC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7598" y="3809601"/>
            <a:ext cx="2462997" cy="12193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xmlns="" id="{11851590-E3E0-5130-B041-B965A1C8F2D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2751" y="4391484"/>
            <a:ext cx="2462997" cy="12193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xmlns="" id="{D9614738-5913-20E6-36DB-0FECE16079F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" y="4994979"/>
            <a:ext cx="2462997" cy="12193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xmlns="" id="{A23A27E3-A9F1-01B6-F8A0-7A30B0E0271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8117" y="6153912"/>
            <a:ext cx="10595766" cy="4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146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4685488B-7626-7FBB-9D75-534857C1D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653372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Πότε πρέπει να γίνεται η ΛΑΠ </a:t>
            </a:r>
            <a:r>
              <a:rPr lang="el-GR" sz="3200" dirty="0" err="1">
                <a:latin typeface="Arial" panose="020B0604020202020204" pitchFamily="34" charset="0"/>
                <a:cs typeface="Arial" panose="020B0604020202020204" pitchFamily="34" charset="0"/>
              </a:rPr>
              <a:t>χολοκυστεκτομή</a:t>
            </a:r>
            <a:endParaRPr lang="el-G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8BBEF6A2-BF01-5DFE-5CDB-1E1351387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35480"/>
            <a:ext cx="9385738" cy="4389120"/>
          </a:xfrm>
        </p:spPr>
        <p:txBody>
          <a:bodyPr>
            <a:normAutofit/>
          </a:bodyPr>
          <a:lstStyle/>
          <a:p>
            <a:r>
              <a:rPr lang="el-GR" sz="2000" dirty="0">
                <a:latin typeface="Arial" pitchFamily="34" charset="0"/>
                <a:cs typeface="Arial" pitchFamily="34" charset="0"/>
              </a:rPr>
              <a:t>Σε </a:t>
            </a:r>
            <a:r>
              <a:rPr lang="el-GR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έμπειρο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 χειρουργό, συστήνεται η </a:t>
            </a:r>
            <a:r>
              <a:rPr lang="el-GR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πρώιμη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early –ELC: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7 ημέρες από την νοσηλεία και 10 ημέρες από έναρξη συμπτωμάτων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).</a:t>
            </a:r>
          </a:p>
          <a:p>
            <a:endParaRPr lang="el-GR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M</a:t>
            </a:r>
            <a:r>
              <a:rPr lang="el-GR" sz="2000" dirty="0" err="1">
                <a:latin typeface="Arial" pitchFamily="34" charset="0"/>
                <a:cs typeface="Arial" pitchFamily="34" charset="0"/>
              </a:rPr>
              <a:t>έση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- Ι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LC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intermediate laparoscopic cholecystectomy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7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ημέρες από εισαγωγή έως 6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w).</a:t>
            </a:r>
          </a:p>
          <a:p>
            <a:endParaRPr lang="el-GR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 K</a:t>
            </a:r>
            <a:r>
              <a:rPr lang="el-GR" sz="2000" dirty="0" err="1">
                <a:latin typeface="Arial" pitchFamily="34" charset="0"/>
                <a:cs typeface="Arial" pitchFamily="34" charset="0"/>
              </a:rPr>
              <a:t>αθυστερημένη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 -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DLC (delayed laparoscopic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cholecystectomy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από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6 w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3 m).</a:t>
            </a:r>
            <a:endParaRPr lang="el-G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9753FD4-DBF5-EB54-BCE9-53E3F2A8779D}"/>
              </a:ext>
            </a:extLst>
          </p:cNvPr>
          <p:cNvSpPr txBox="1"/>
          <p:nvPr/>
        </p:nvSpPr>
        <p:spPr>
          <a:xfrm>
            <a:off x="4920792" y="5299924"/>
            <a:ext cx="61085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Pisano et al.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WSES guidelines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World J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Emerg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Surg 2020;15:61.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50A82EDF-12E6-C734-72CB-9EE6C5AC3C0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95338" y="2095297"/>
            <a:ext cx="1779270" cy="203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20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44106" y="566065"/>
            <a:ext cx="10972800" cy="719270"/>
          </a:xfrm>
        </p:spPr>
        <p:txBody>
          <a:bodyPr>
            <a:normAutofit/>
          </a:bodyPr>
          <a:lstStyle/>
          <a:p>
            <a:pPr algn="ctr"/>
            <a:r>
              <a:rPr lang="el-GR" sz="3200" dirty="0" err="1">
                <a:latin typeface="Arial" pitchFamily="34" charset="0"/>
                <a:cs typeface="Arial" pitchFamily="34" charset="0"/>
              </a:rPr>
              <a:t>Χολοκυστεκτομή</a:t>
            </a:r>
            <a:r>
              <a:rPr lang="el-GR" sz="3200" dirty="0">
                <a:latin typeface="Arial" pitchFamily="34" charset="0"/>
                <a:cs typeface="Arial" pitchFamily="34" charset="0"/>
              </a:rPr>
              <a:t> ανάλογα με σοβαρότητα νόσου?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6934" t="38318" r="50096" b="44530"/>
          <a:stretch>
            <a:fillRect/>
          </a:stretch>
        </p:blipFill>
        <p:spPr bwMode="auto">
          <a:xfrm>
            <a:off x="465827" y="1623062"/>
            <a:ext cx="5244860" cy="2203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26378" t="55427" r="27516" b="15770"/>
          <a:stretch>
            <a:fillRect/>
          </a:stretch>
        </p:blipFill>
        <p:spPr bwMode="auto">
          <a:xfrm>
            <a:off x="3760177" y="3654117"/>
            <a:ext cx="8431823" cy="296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xmlns="" id="{1B77890C-E52C-E458-E70E-49A5F7AB069C}"/>
              </a:ext>
            </a:extLst>
          </p:cNvPr>
          <p:cNvSpPr txBox="1"/>
          <p:nvPr/>
        </p:nvSpPr>
        <p:spPr>
          <a:xfrm>
            <a:off x="6297283" y="2406769"/>
            <a:ext cx="58947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 </a:t>
            </a:r>
            <a:r>
              <a:rPr kumimoji="0" lang="el-GR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Υο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J et al. Tokyo Guidelines 2018. J Hepatobiliary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Pancreat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Sci 2018; 25:41–54</a:t>
            </a:r>
            <a:endParaRPr kumimoji="0" lang="el-G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Οβάλ 4">
            <a:extLst>
              <a:ext uri="{FF2B5EF4-FFF2-40B4-BE49-F238E27FC236}">
                <a16:creationId xmlns:a16="http://schemas.microsoft.com/office/drawing/2014/main" xmlns="" id="{E58FCE60-26CA-C0AB-7905-0BE455C7B274}"/>
              </a:ext>
            </a:extLst>
          </p:cNvPr>
          <p:cNvSpPr/>
          <p:nvPr/>
        </p:nvSpPr>
        <p:spPr>
          <a:xfrm>
            <a:off x="4780422" y="3041688"/>
            <a:ext cx="823377" cy="3468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0238BA7D-4B41-35BB-C7BC-D61489E1CFE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9145" y="3020361"/>
            <a:ext cx="1501393" cy="371888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xmlns="" id="{817A578B-4F10-7EDE-633F-66F3F5F7A0B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39188" y="3801882"/>
            <a:ext cx="1656812" cy="371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9282E519-1B65-A2DA-2859-637778BA9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596811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Grade I 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(ήπια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οξεία </a:t>
            </a:r>
            <a:r>
              <a:rPr lang="el-GR" sz="3200" dirty="0" err="1">
                <a:latin typeface="Arial" panose="020B0604020202020204" pitchFamily="34" charset="0"/>
                <a:cs typeface="Arial" panose="020B0604020202020204" pitchFamily="34" charset="0"/>
              </a:rPr>
              <a:t>χολοκυστίτις</a:t>
            </a:r>
            <a:endParaRPr lang="el-G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2AE395CD-4EA0-5FC0-6D37-18EAE6ACBC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“Grade I”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: δεν πληρούν τα κριτήρια για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criteria “Grade III”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ή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“Grade II”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οξεία χολοκυστίτιδα.</a:t>
            </a: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Οξεία χολοκυστίτιδα σε ασθενή χωρίς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συνοδά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νοσήματα και χωρίς δυσλειτουργία οργάνων και ήπιες φλεγμονώδεις αλλοιώσεις στην χοληδόχο κύστη. </a:t>
            </a: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Η </a:t>
            </a:r>
            <a:r>
              <a:rPr lang="el-GR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χολοκυστεκτομή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σε αυτούς τους ασθενείς είναι ασφαλής και χαμηλού κινδύνου επέμβαση</a:t>
            </a:r>
            <a:r>
              <a:rPr lang="el-GR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5B76A5A-6F4C-C58B-16F8-C085C99754CA}"/>
              </a:ext>
            </a:extLst>
          </p:cNvPr>
          <p:cNvSpPr txBox="1"/>
          <p:nvPr/>
        </p:nvSpPr>
        <p:spPr>
          <a:xfrm>
            <a:off x="4044098" y="5955268"/>
            <a:ext cx="74471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 </a:t>
            </a:r>
            <a:r>
              <a:rPr kumimoji="0" lang="el-GR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Υο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J et al. Tokyo Guidelines 2018. J Hepatobiliary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Pancreat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Sci 2018; 25:41–54</a:t>
            </a:r>
            <a:endParaRPr kumimoji="0" lang="el-G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914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704089"/>
            <a:ext cx="10972800" cy="712820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itchFamily="34" charset="0"/>
                <a:cs typeface="Arial" pitchFamily="34" charset="0"/>
              </a:rPr>
              <a:t>Θεραπεία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Grade I (</a:t>
            </a:r>
            <a:r>
              <a:rPr lang="el-GR" sz="3200" dirty="0">
                <a:latin typeface="Arial" pitchFamily="34" charset="0"/>
                <a:cs typeface="Arial" pitchFamily="34" charset="0"/>
              </a:rPr>
              <a:t>ήπιας) </a:t>
            </a:r>
            <a:r>
              <a:rPr lang="el-GR" sz="3200" dirty="0" err="1">
                <a:latin typeface="Arial" pitchFamily="34" charset="0"/>
                <a:cs typeface="Arial" pitchFamily="34" charset="0"/>
              </a:rPr>
              <a:t>χολοκυστεκτομής</a:t>
            </a:r>
            <a:endParaRPr lang="el-G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09599" y="1935480"/>
            <a:ext cx="4193059" cy="4389120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Grade I (</a:t>
            </a:r>
            <a:r>
              <a:rPr lang="el-GR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ήπια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l-GR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en-US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l-GR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ΛΑΠ σε πρώιμο στάδιο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(π.χ. εντός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7 d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- καλύτερα εντός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72 h )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από την έναρξη συμπτωμάτων.</a:t>
            </a:r>
          </a:p>
          <a:p>
            <a:r>
              <a:rPr lang="el-GR" sz="2000" dirty="0">
                <a:latin typeface="Arial" pitchFamily="34" charset="0"/>
                <a:cs typeface="Arial" pitchFamily="34" charset="0"/>
              </a:rPr>
              <a:t>Αν σε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Grade I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επιλεγεί η συντηρητική αγωγή και δεν ανταποκριθεί εντός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24 h---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πρώιμη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Lap-C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(αν κατάλληλο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performance status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και &lt;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7 d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 από έναρξη συμπτωμάτων ή από παροχέτευση χοληφόρων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l-GR" dirty="0"/>
          </a:p>
          <a:p>
            <a:endParaRPr lang="el-GR" dirty="0"/>
          </a:p>
        </p:txBody>
      </p:sp>
      <p:pic>
        <p:nvPicPr>
          <p:cNvPr id="4" name="Εικόνα 4">
            <a:extLst>
              <a:ext uri="{FF2B5EF4-FFF2-40B4-BE49-F238E27FC236}">
                <a16:creationId xmlns:a16="http://schemas.microsoft.com/office/drawing/2014/main" xmlns="" id="{2582AF38-8A54-A72F-52A7-AC344B48A1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488" t="31159" r="36634" b="18629"/>
          <a:stretch/>
        </p:blipFill>
        <p:spPr>
          <a:xfrm>
            <a:off x="4859442" y="1935480"/>
            <a:ext cx="7099575" cy="32939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DA43A74-994B-3D64-3926-E571C8D642AE}"/>
              </a:ext>
            </a:extLst>
          </p:cNvPr>
          <p:cNvSpPr txBox="1"/>
          <p:nvPr/>
        </p:nvSpPr>
        <p:spPr>
          <a:xfrm>
            <a:off x="5663954" y="5297641"/>
            <a:ext cx="61078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 Mayumi et al. J Hepatobiliary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Pancreat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Sci 2018; 25:96–100</a:t>
            </a:r>
          </a:p>
        </p:txBody>
      </p:sp>
    </p:spTree>
    <p:extLst>
      <p:ext uri="{BB962C8B-B14F-4D97-AF65-F5344CB8AC3E}">
        <p14:creationId xmlns:p14="http://schemas.microsoft.com/office/powerpoint/2010/main" xmlns="" val="16753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3C20E0A5-778F-5BB0-E4C8-55378ECAC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761297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itchFamily="34" charset="0"/>
                <a:cs typeface="Arial" pitchFamily="34" charset="0"/>
              </a:rPr>
              <a:t>Ι. Χολολιθίαση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BB38B0BF-8AA4-BE7C-905E-0606A0E04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35480"/>
            <a:ext cx="6107594" cy="4389120"/>
          </a:xfrm>
        </p:spPr>
        <p:txBody>
          <a:bodyPr>
            <a:normAutofit/>
          </a:bodyPr>
          <a:lstStyle/>
          <a:p>
            <a:r>
              <a:rPr lang="el-GR" sz="2000" dirty="0">
                <a:latin typeface="Arial" panose="020B0604020202020204" pitchFamily="34" charset="0"/>
                <a:cs typeface="Arial" pitchFamily="34" charset="0"/>
              </a:rPr>
              <a:t>Επίπτωση χολολιθίασης στον γενικό πληθυσμό: </a:t>
            </a:r>
            <a:r>
              <a:rPr lang="en-US" sz="2000" dirty="0">
                <a:latin typeface="Arial" panose="020B0604020202020204" pitchFamily="34" charset="0"/>
                <a:cs typeface="Arial" pitchFamily="34" charset="0"/>
              </a:rPr>
              <a:t>10–15%</a:t>
            </a:r>
            <a:r>
              <a:rPr lang="el-GR" sz="2000" dirty="0">
                <a:latin typeface="Arial" panose="020B0604020202020204" pitchFamily="34" charset="0"/>
                <a:cs typeface="Arial" pitchFamily="34" charset="0"/>
              </a:rPr>
              <a:t> (ποικίλλει ανάλογα με τη χώρα)</a:t>
            </a:r>
            <a:r>
              <a:rPr lang="en-US" sz="2000" dirty="0">
                <a:latin typeface="Arial" panose="020B0604020202020204" pitchFamily="34" charset="0"/>
                <a:cs typeface="Arial" pitchFamily="34" charset="0"/>
              </a:rPr>
              <a:t>.</a:t>
            </a:r>
            <a:endParaRPr lang="el-GR" sz="2000" dirty="0">
              <a:latin typeface="Arial" pitchFamily="34" charset="0"/>
              <a:cs typeface="Arial" pitchFamily="34" charset="0"/>
            </a:endParaRPr>
          </a:p>
          <a:p>
            <a:r>
              <a:rPr lang="el-GR" sz="2000" dirty="0">
                <a:latin typeface="Arial" pitchFamily="34" charset="0"/>
                <a:cs typeface="Arial" pitchFamily="34" charset="0"/>
              </a:rPr>
              <a:t>20% στην Ευρώπη. </a:t>
            </a:r>
            <a:r>
              <a:rPr lang="en-US" sz="2000" dirty="0">
                <a:latin typeface="Arial" panose="020B0604020202020204" pitchFamily="34" charset="0"/>
                <a:cs typeface="Arial" pitchFamily="34" charset="0"/>
              </a:rPr>
              <a:t> </a:t>
            </a:r>
            <a:endParaRPr lang="el-GR" sz="2000" dirty="0">
              <a:latin typeface="Arial" pitchFamily="34" charset="0"/>
              <a:cs typeface="Arial" pitchFamily="34" charset="0"/>
            </a:endParaRPr>
          </a:p>
          <a:p>
            <a:endParaRPr lang="el-GR" sz="2000" dirty="0">
              <a:latin typeface="Arial" pitchFamily="34" charset="0"/>
              <a:cs typeface="Arial" pitchFamily="34" charset="0"/>
            </a:endParaRPr>
          </a:p>
          <a:p>
            <a:r>
              <a:rPr lang="el-GR" sz="2000" dirty="0">
                <a:latin typeface="Arial" pitchFamily="34" charset="0"/>
                <a:cs typeface="Arial" pitchFamily="34" charset="0"/>
              </a:rPr>
              <a:t>Επιπλοκές: </a:t>
            </a:r>
            <a:r>
              <a:rPr lang="en-US" sz="2000" dirty="0">
                <a:latin typeface="Arial" panose="020B0604020202020204" pitchFamily="34" charset="0"/>
                <a:cs typeface="Arial" pitchFamily="34" charset="0"/>
              </a:rPr>
              <a:t>20</a:t>
            </a:r>
            <a:r>
              <a:rPr lang="el-GR" sz="2000" dirty="0">
                <a:latin typeface="Arial" panose="020B0604020202020204" pitchFamily="34" charset="0"/>
                <a:cs typeface="Arial" pitchFamily="34" charset="0"/>
              </a:rPr>
              <a:t>-</a:t>
            </a:r>
            <a:r>
              <a:rPr lang="en-US" sz="2000" dirty="0">
                <a:latin typeface="Arial" panose="020B0604020202020204" pitchFamily="34" charset="0"/>
                <a:cs typeface="Arial" pitchFamily="34" charset="0"/>
              </a:rPr>
              <a:t>40% </a:t>
            </a:r>
            <a:r>
              <a:rPr lang="el-GR" sz="2000" dirty="0">
                <a:latin typeface="Arial" panose="020B0604020202020204" pitchFamily="34" charset="0"/>
                <a:cs typeface="Arial" pitchFamily="34" charset="0"/>
              </a:rPr>
              <a:t>ασθενών με χολολιθίαση: (συνήθως οξεία </a:t>
            </a:r>
            <a:r>
              <a:rPr lang="el-GR" sz="2000" dirty="0" err="1">
                <a:latin typeface="Arial" panose="020B0604020202020204" pitchFamily="34" charset="0"/>
                <a:cs typeface="Arial" pitchFamily="34" charset="0"/>
              </a:rPr>
              <a:t>λιθιασική</a:t>
            </a:r>
            <a:r>
              <a:rPr lang="el-GR" sz="20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l-GR" sz="2000" dirty="0" err="1">
                <a:latin typeface="Arial" panose="020B0604020202020204" pitchFamily="34" charset="0"/>
                <a:cs typeface="Arial" pitchFamily="34" charset="0"/>
              </a:rPr>
              <a:t>χολολυστίτιδα</a:t>
            </a:r>
            <a:r>
              <a:rPr lang="el-GR" sz="2000" dirty="0">
                <a:latin typeface="Arial" panose="020B0604020202020204" pitchFamily="34" charset="0"/>
                <a:cs typeface="Arial" pitchFamily="34" charset="0"/>
              </a:rPr>
              <a:t> ΟΛΧ).</a:t>
            </a:r>
          </a:p>
          <a:p>
            <a:endParaRPr lang="en-US" sz="2000" dirty="0">
              <a:latin typeface="Arial" panose="020B0604020202020204" pitchFamily="34" charset="0"/>
              <a:cs typeface="Arial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itchFamily="34" charset="0"/>
              </a:rPr>
              <a:t>70%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ασθενών με χολολιθίαση: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ασυμπτωματικοί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(10-20% συμπτωματικοί/ έτος). </a:t>
            </a: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xmlns="" id="{9E8C7BA7-D4E2-8CF7-5AE7-E8F7972807E0}"/>
              </a:ext>
            </a:extLst>
          </p:cNvPr>
          <p:cNvSpPr txBox="1"/>
          <p:nvPr/>
        </p:nvSpPr>
        <p:spPr>
          <a:xfrm>
            <a:off x="5667789" y="6056989"/>
            <a:ext cx="610759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Pisano et al. WSES guidelines. World J Emerg Surg 2020;15:61.</a:t>
            </a:r>
            <a:endParaRPr kumimoji="0" lang="el-G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r">
              <a:defRPr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Fujita N et al. J Gastroenterol (2023) 58:801–833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7A626B46-C8ED-DCFD-517B-825B08FF2B7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5286" y="1654865"/>
            <a:ext cx="3548270" cy="354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334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68A67494-2ACD-0414-507C-54DF19EAB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643945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Grade II (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μέτρια) οξεία χολοκυστίτιδα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A5B4E18C-DCDF-6A6C-59E3-BCD3F0A8D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Συσχετίζεται με ένα από τα επόμενα: </a:t>
            </a: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Λευκοκυττάρωση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(&gt;18,000/mm3 ) 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Ψηλαφητή επώδυνη μάζα στο δε υποχόνδριο.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Διάρκεια ενοχλημάτων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&gt;72 h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Εκσεσημασμένη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τοπική φλεγμονή (γαγγραινώδης ή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εμφυσηματική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χολοκυστίτις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περιχολοκυστικό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απόστημα, ηπατικό απόστημα, χολική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περιτονίτις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xmlns="" id="{80996B2C-E0F6-BC1F-5A9B-034AB299E1B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1858" y="5540147"/>
            <a:ext cx="7449958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937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410888B0-CC3D-8F76-7664-A672CA072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039" y="687816"/>
            <a:ext cx="6631563" cy="2998064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Arial" pitchFamily="34" charset="0"/>
                <a:cs typeface="Arial" pitchFamily="34" charset="0"/>
              </a:rPr>
              <a:t>Grade II (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μέτρια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l-GR" sz="2000" dirty="0">
                <a:latin typeface="Arial" pitchFamily="34" charset="0"/>
                <a:cs typeface="Arial" pitchFamily="34" charset="0"/>
              </a:rPr>
              <a:t>- Επείγουσα/ πρώιμη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Lap-C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 αν το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performance status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είναι καλό και είναι διαθέσιμη η τεχνική της επείγουσας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Lap-C. </a:t>
            </a:r>
            <a:endParaRPr lang="el-GR" sz="2000" dirty="0">
              <a:latin typeface="Arial" pitchFamily="34" charset="0"/>
              <a:cs typeface="Arial" pitchFamily="34" charset="0"/>
            </a:endParaRPr>
          </a:p>
          <a:p>
            <a:r>
              <a:rPr lang="el-GR" sz="2000" dirty="0">
                <a:latin typeface="Arial" pitchFamily="34" charset="0"/>
                <a:cs typeface="Arial" pitchFamily="34" charset="0"/>
              </a:rPr>
              <a:t>- Αν ο ασθενής είναι σε κακή κατάσταση, μπορεί να γίνει επειγόντως/ πρώιμα παροχέτευση χοληφόρων--- καθυστερημένη/ εκλεκτική 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Lap-C.</a:t>
            </a:r>
            <a:endParaRPr lang="el-GR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AC1E5B38-7CBA-A44C-77FB-5B3AD34EEE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7387" t="44200" r="47806" b="27797"/>
          <a:stretch/>
        </p:blipFill>
        <p:spPr>
          <a:xfrm>
            <a:off x="5477521" y="3589458"/>
            <a:ext cx="5921407" cy="26797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F71B1A7-164D-F35A-7091-3071D99F59FC}"/>
              </a:ext>
            </a:extLst>
          </p:cNvPr>
          <p:cNvSpPr txBox="1"/>
          <p:nvPr/>
        </p:nvSpPr>
        <p:spPr>
          <a:xfrm>
            <a:off x="3045041" y="3197726"/>
            <a:ext cx="61078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 Mayumi et al. J Hepatobiliary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Pancreat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Sci 2018; 25:96–100</a:t>
            </a:r>
          </a:p>
        </p:txBody>
      </p:sp>
    </p:spTree>
    <p:extLst>
      <p:ext uri="{BB962C8B-B14F-4D97-AF65-F5344CB8AC3E}">
        <p14:creationId xmlns:p14="http://schemas.microsoft.com/office/powerpoint/2010/main" xmlns="" val="32682344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776A9B8-8FCD-53AC-2250-FF5588B40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657987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Grade III (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σοβαρού βαθμού) οξεία χολοκυστίτιδα</a:t>
            </a:r>
          </a:p>
        </p:txBody>
      </p:sp>
      <p:sp>
        <p:nvSpPr>
          <p:cNvPr id="7" name="Θέση περιεχομένου 6">
            <a:extLst>
              <a:ext uri="{FF2B5EF4-FFF2-40B4-BE49-F238E27FC236}">
                <a16:creationId xmlns:a16="http://schemas.microsoft.com/office/drawing/2014/main" xmlns="" id="{1B0705CD-9B04-D606-26D0-FA1C0CBEED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Συνοδεύεται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με δυσλειτουργία ενός από τα επόμενα όργανα/ συστήματα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Καρδιαγγειακή δυσλειτουργία: Υπόταση που απαιτεί θεραπεία με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dopamine ≥5 lg/kg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min,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ή οποιαδήποτε δόση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norepinephrine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-Νευρολογική δυσλειτουργία: Μειωμένο επίπεδο συνείδησης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Αναπνευστική δυσλειτουργία: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PaO2/FiO2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&lt;300.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Νεφρική δυσλειτουργία: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ολιγουρία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κρεατινίνη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2.0 mg/dl 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Ηπατική δυσλειτουργία: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INR &gt;1.5 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Αιματολογική δυσλειτουργία: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PLT&lt; 100000/mm³.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B77890C-E52C-E458-E70E-49A5F7AB069C}"/>
              </a:ext>
            </a:extLst>
          </p:cNvPr>
          <p:cNvSpPr txBox="1"/>
          <p:nvPr/>
        </p:nvSpPr>
        <p:spPr>
          <a:xfrm>
            <a:off x="4044098" y="5955268"/>
            <a:ext cx="74471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 </a:t>
            </a:r>
            <a:r>
              <a:rPr kumimoji="0" lang="el-GR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Υο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J et al. Tokyo Guidelines 2018. J Hepatobiliary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Pancreat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Sci 2018; 25:41–54</a:t>
            </a:r>
            <a:endParaRPr kumimoji="0" lang="el-G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12022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D4108BEA-28C5-FE85-D399-245CCE9B2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083" y="477615"/>
            <a:ext cx="10972800" cy="4389120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Arial" pitchFamily="34" charset="0"/>
                <a:cs typeface="Arial" pitchFamily="34" charset="0"/>
              </a:rPr>
              <a:t>Grade III (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σοβαρού βαθμού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l-GR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el-GR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Επείγουσα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παροχέτευση χοληφόρων.</a:t>
            </a: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-Αρχική θεραπεία.</a:t>
            </a:r>
          </a:p>
          <a:p>
            <a:r>
              <a:rPr lang="el-GR" sz="2000" dirty="0">
                <a:latin typeface="Arial" pitchFamily="34" charset="0"/>
                <a:cs typeface="Arial" pitchFamily="34" charset="0"/>
              </a:rPr>
              <a:t>- Υποστήριξη ασθενούς (Ο2, </a:t>
            </a:r>
            <a:r>
              <a:rPr lang="el-GR" sz="2000" dirty="0" err="1">
                <a:latin typeface="Arial" pitchFamily="34" charset="0"/>
                <a:cs typeface="Arial" pitchFamily="34" charset="0"/>
              </a:rPr>
              <a:t>αγγειοσυσπαστικά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l-GR" sz="2000" dirty="0" err="1">
                <a:latin typeface="Arial" pitchFamily="34" charset="0"/>
                <a:cs typeface="Arial" pitchFamily="34" charset="0"/>
              </a:rPr>
              <a:t>αντιμικροβιακά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 επειγόντως).</a:t>
            </a:r>
          </a:p>
          <a:p>
            <a:r>
              <a:rPr lang="el-GR" sz="2000" dirty="0">
                <a:latin typeface="Arial" pitchFamily="34" charset="0"/>
                <a:cs typeface="Arial" pitchFamily="34" charset="0"/>
              </a:rPr>
              <a:t>- Διακομιδή σε εξειδικευμένο κέντρο.</a:t>
            </a:r>
          </a:p>
          <a:p>
            <a:endParaRPr lang="el-GR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B351343C-E526-5E2E-9C67-677B38A36E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5498" t="42258" r="46310" b="28777"/>
          <a:stretch/>
        </p:blipFill>
        <p:spPr>
          <a:xfrm>
            <a:off x="4491974" y="2887463"/>
            <a:ext cx="7403105" cy="31582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72B3B1E-8782-E318-F794-73707501EBA4}"/>
              </a:ext>
            </a:extLst>
          </p:cNvPr>
          <p:cNvSpPr txBox="1"/>
          <p:nvPr/>
        </p:nvSpPr>
        <p:spPr>
          <a:xfrm>
            <a:off x="426128" y="3034224"/>
            <a:ext cx="61078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 Mayumi et al. J Hepatobiliary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Pancreat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Sci 2018; 25:96–100</a:t>
            </a:r>
          </a:p>
        </p:txBody>
      </p:sp>
    </p:spTree>
    <p:extLst>
      <p:ext uri="{BB962C8B-B14F-4D97-AF65-F5344CB8AC3E}">
        <p14:creationId xmlns:p14="http://schemas.microsoft.com/office/powerpoint/2010/main" xmlns="" val="23634831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4B2E08F3-7D84-EFB1-3505-8BB9468B0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233461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Παροχέτευση χοληφόρων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B861200E-48D3-9A62-3633-737C1A36B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238492"/>
            <a:ext cx="6231038" cy="508610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Θεωρούνται ασφαλείς και αποτελεσματικές εναλλακτικές λύσεις.</a:t>
            </a:r>
          </a:p>
          <a:p>
            <a:pPr marL="0" indent="0">
              <a:buNone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Σε εξειδικευμένα κέντρα με έμπειρους </a:t>
            </a:r>
            <a:r>
              <a:rPr lang="el-GR" sz="2400" dirty="0" err="1">
                <a:latin typeface="Arial" panose="020B0604020202020204" pitchFamily="34" charset="0"/>
                <a:cs typeface="Arial" panose="020B0604020202020204" pitchFamily="34" charset="0"/>
              </a:rPr>
              <a:t>ενδοσκόπους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ercutaneous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transhepatic gallbladder drainage (PTGBD)</a:t>
            </a:r>
            <a:r>
              <a:rPr lang="el-G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(σηπτικός ασθενής). Πιο συχνή.</a:t>
            </a:r>
          </a:p>
          <a:p>
            <a:pPr marL="0" indent="0">
              <a:buNone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       (Τεχνική επιτυχία: 97-100%. Κλινική επιτυχία: 89,3-97,6%.</a:t>
            </a:r>
          </a:p>
          <a:p>
            <a:pPr marL="0" indent="0">
              <a:buNone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       Μειωμένες επιπλοκές: 3-39,5%). </a:t>
            </a:r>
          </a:p>
          <a:p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ercutaneous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transhepatic gallbladder aspiration</a:t>
            </a:r>
            <a:r>
              <a:rPr lang="el-G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ndoscopic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transpapillary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EUS-guided) gallbladder drainage</a:t>
            </a:r>
            <a:r>
              <a:rPr lang="el-G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(ETGBD)</a:t>
            </a:r>
            <a:r>
              <a:rPr lang="el-G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      Εναλλακτική σε περιπτώσεις πιθανής </a:t>
            </a:r>
            <a:r>
              <a:rPr lang="el-GR" sz="2400" dirty="0" err="1">
                <a:latin typeface="Arial" panose="020B0604020202020204" pitchFamily="34" charset="0"/>
                <a:cs typeface="Arial" panose="020B0604020202020204" pitchFamily="34" charset="0"/>
              </a:rPr>
              <a:t>χοληδοχολιθίασης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, διαταραχές πηκτικότητας, αντιθρομβωτικής αγωγής, παρουσία </a:t>
            </a:r>
            <a:r>
              <a:rPr lang="el-GR" sz="2400" dirty="0" err="1">
                <a:latin typeface="Arial" panose="020B0604020202020204" pitchFamily="34" charset="0"/>
                <a:cs typeface="Arial" panose="020B0604020202020204" pitchFamily="34" charset="0"/>
              </a:rPr>
              <a:t>ασκίτη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, περιπτώσεις δυσχερούς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PTGBD 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ή μεγάλων κινδύνων επιπλοκών. </a:t>
            </a:r>
          </a:p>
          <a:p>
            <a:pPr marL="0" indent="0" algn="r"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Dahiya</a:t>
            </a:r>
            <a:r>
              <a:rPr lang="el-GR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DS et al. </a:t>
            </a:r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HepatoBiliary Surg Nutr 2024;13(2):352-355</a:t>
            </a:r>
            <a:endParaRPr lang="el-G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DE88CE65-38BD-FFA3-3720-3ACBBC06996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90309" y="6324600"/>
            <a:ext cx="7349925" cy="441826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CAEF315F-75D4-A292-A510-A4BF5987AA8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59616" y="2326417"/>
            <a:ext cx="5383235" cy="260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5644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44A0214-0BF8-6F54-FEBB-561E86136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488608"/>
          </a:xfrm>
        </p:spPr>
        <p:txBody>
          <a:bodyPr anchor="b">
            <a:no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Μετατροπή ΛΑΠ χολ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κυστεκτομής σε ανοιχτή</a:t>
            </a:r>
          </a:p>
        </p:txBody>
      </p:sp>
      <p:sp>
        <p:nvSpPr>
          <p:cNvPr id="5" name="Θέση περιεχομένου 4">
            <a:extLst>
              <a:ext uri="{FF2B5EF4-FFF2-40B4-BE49-F238E27FC236}">
                <a16:creationId xmlns:a16="http://schemas.microsoft.com/office/drawing/2014/main" xmlns="" id="{D5E9C239-0E17-3E15-C244-6A29C5CEB2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>
            <a:normAutofit/>
          </a:bodyPr>
          <a:lstStyle/>
          <a:p>
            <a:r>
              <a:rPr lang="el-GR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Σε :</a:t>
            </a:r>
          </a:p>
          <a:p>
            <a:endParaRPr lang="el-GR" sz="2000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l-GR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l-GR" sz="2000" b="0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αριά</a:t>
            </a:r>
            <a:r>
              <a:rPr lang="el-GR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τοπική φλεγμονή.</a:t>
            </a:r>
          </a:p>
          <a:p>
            <a:endParaRPr lang="el-GR" sz="2000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l-GR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υμφύσεις.</a:t>
            </a:r>
          </a:p>
          <a:p>
            <a:endParaRPr lang="el-GR" sz="2000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Αιμορραγία από </a:t>
            </a:r>
            <a:r>
              <a:rPr lang="en-US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Calot’s triangle</a:t>
            </a:r>
            <a:r>
              <a:rPr lang="el-GR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000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- Υποψία κάκωσης χοληδόχου πόρου.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xmlns="" id="{BD2A9E9B-0928-1B96-E06E-779E3655DE2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97600" y="2360521"/>
            <a:ext cx="5384800" cy="3553967"/>
          </a:xfrm>
          <a:prstGeom prst="rect">
            <a:avLst/>
          </a:prstGeom>
          <a:noFill/>
        </p:spPr>
      </p:pic>
      <p:sp>
        <p:nvSpPr>
          <p:cNvPr id="4" name="Θέση ημερομηνίας 3" hidden="1">
            <a:extLst>
              <a:ext uri="{FF2B5EF4-FFF2-40B4-BE49-F238E27FC236}">
                <a16:creationId xmlns:a16="http://schemas.microsoft.com/office/drawing/2014/main" xmlns="" id="{CA4528A7-E773-642D-CAB9-2FBC5189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2E5D4927-68EC-45B9-B469-9E10DCA69DB7}" type="datetime1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19/5/2026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288D225E-F3CB-A9AE-8669-61C66C59060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14952" y="6114112"/>
            <a:ext cx="10595766" cy="4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219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6AC850EF-CFA0-04DE-4B25-C0214B9DC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879615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Συντηρητική αντιμετώπιση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AA49758A-3F70-C3FC-AC62-E6A64E188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Συστήνεται η συντηρητική αντιμετώπιση (αντιβιοτικά, παρακολούθηση) σε 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Ασθενείς που αρνούνται χειρουργείο.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Ασθενείς που δεν είναι κατάλληλοι για χειρουργείο.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Σε ασθενείς που δεν ανταποκρίνονται συντηρητικά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----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εναλλακτικές μέθοδοι.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64F02ECD-D835-5184-7D92-4E6B96D45F6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6634" y="5106439"/>
            <a:ext cx="10595766" cy="4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02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837329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itchFamily="34" charset="0"/>
                <a:cs typeface="Arial" pitchFamily="34" charset="0"/>
              </a:rPr>
              <a:t>Οξεία χολοκυστίτιδα/ Συμπεράσματα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10572206" cy="4434840"/>
          </a:xfrm>
        </p:spPr>
        <p:txBody>
          <a:bodyPr/>
          <a:lstStyle/>
          <a:p>
            <a:r>
              <a:rPr lang="el-GR" sz="2000" dirty="0">
                <a:latin typeface="Arial" pitchFamily="34" charset="0"/>
                <a:cs typeface="Arial" pitchFamily="34" charset="0"/>
              </a:rPr>
              <a:t>Οξεία χολοκυστίτιδα συχνή.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l-GR" sz="2000" dirty="0">
              <a:latin typeface="Arial" pitchFamily="34" charset="0"/>
              <a:cs typeface="Arial" pitchFamily="34" charset="0"/>
            </a:endParaRPr>
          </a:p>
          <a:p>
            <a:r>
              <a:rPr lang="el-GR" sz="2000" dirty="0">
                <a:latin typeface="Arial" pitchFamily="34" charset="0"/>
                <a:cs typeface="Arial" pitchFamily="34" charset="0"/>
              </a:rPr>
              <a:t>Συνήθως παρουσία </a:t>
            </a:r>
            <a:r>
              <a:rPr lang="el-GR" sz="2000" dirty="0" err="1">
                <a:latin typeface="Arial" pitchFamily="34" charset="0"/>
                <a:cs typeface="Arial" pitchFamily="34" charset="0"/>
              </a:rPr>
              <a:t>χολολίθων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l-GR" sz="2000" dirty="0">
              <a:latin typeface="Arial" pitchFamily="34" charset="0"/>
              <a:cs typeface="Arial" pitchFamily="34" charset="0"/>
            </a:endParaRPr>
          </a:p>
          <a:p>
            <a:r>
              <a:rPr lang="el-GR" sz="2000" dirty="0">
                <a:latin typeface="Arial" pitchFamily="34" charset="0"/>
                <a:cs typeface="Arial" pitchFamily="34" charset="0"/>
              </a:rPr>
              <a:t>ΛΑΠ </a:t>
            </a:r>
            <a:r>
              <a:rPr lang="el-GR" sz="2000" dirty="0" err="1">
                <a:latin typeface="Arial" pitchFamily="34" charset="0"/>
                <a:cs typeface="Arial" pitchFamily="34" charset="0"/>
              </a:rPr>
              <a:t>Χολοκυστεκτομή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 επέμβαση εκλογής.</a:t>
            </a:r>
          </a:p>
          <a:p>
            <a:r>
              <a:rPr lang="el-GR" sz="2000" dirty="0">
                <a:latin typeface="Arial" pitchFamily="34" charset="0"/>
                <a:cs typeface="Arial" pitchFamily="34" charset="0"/>
              </a:rPr>
              <a:t>Χρόνος ΛΑΠ εξαρτάται από εμπειρία χειρουργού, βαθμός χολοκυστίτιδας, κατάσταση ασθενούς.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l-GR" sz="2000" dirty="0">
              <a:latin typeface="Arial" pitchFamily="34" charset="0"/>
              <a:cs typeface="Arial" pitchFamily="34" charset="0"/>
            </a:endParaRPr>
          </a:p>
          <a:p>
            <a:r>
              <a:rPr lang="el-GR" sz="2000" dirty="0">
                <a:latin typeface="Arial" pitchFamily="34" charset="0"/>
                <a:cs typeface="Arial" pitchFamily="34" charset="0"/>
              </a:rPr>
              <a:t>Σε βαριά χολοκυστίτιδα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(Grade III)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προτιμάται η παροχέτευση χοληφόρων και στη συνέχεια </a:t>
            </a:r>
            <a:r>
              <a:rPr lang="el-GR" sz="2000" dirty="0" err="1">
                <a:latin typeface="Arial" pitchFamily="34" charset="0"/>
                <a:cs typeface="Arial" pitchFamily="34" charset="0"/>
              </a:rPr>
              <a:t>χολοκυστεκτομή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704089"/>
            <a:ext cx="10972800" cy="541237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itchFamily="34" charset="0"/>
                <a:cs typeface="Arial" pitchFamily="34" charset="0"/>
              </a:rPr>
              <a:t>Πολύποδες χοληδόχου κύστης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10824754" cy="4434840"/>
          </a:xfrm>
        </p:spPr>
        <p:txBody>
          <a:bodyPr>
            <a:normAutofit fontScale="77500" lnSpcReduction="20000"/>
          </a:bodyPr>
          <a:lstStyle/>
          <a:p>
            <a:r>
              <a:rPr lang="el-GR" sz="2400" dirty="0">
                <a:latin typeface="Arial" pitchFamily="34" charset="0"/>
                <a:cs typeface="Arial" pitchFamily="34" charset="0"/>
              </a:rPr>
              <a:t>Συχνό κλινικό και διαγνωστικό δίλημμα.</a:t>
            </a:r>
          </a:p>
          <a:p>
            <a:endParaRPr lang="el-GR" sz="2400" dirty="0">
              <a:latin typeface="Arial" pitchFamily="34" charset="0"/>
              <a:cs typeface="Arial" pitchFamily="34" charset="0"/>
            </a:endParaRPr>
          </a:p>
          <a:p>
            <a:r>
              <a:rPr lang="el-GR" sz="2400" dirty="0">
                <a:latin typeface="Arial" pitchFamily="34" charset="0"/>
                <a:cs typeface="Arial" pitchFamily="34" charset="0"/>
              </a:rPr>
              <a:t>Συνήθως </a:t>
            </a:r>
            <a:r>
              <a:rPr lang="el-G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διάγνωση τυχαία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(</a:t>
            </a:r>
            <a:r>
              <a:rPr lang="el-GR" sz="2400" dirty="0" err="1">
                <a:latin typeface="Arial" pitchFamily="34" charset="0"/>
                <a:cs typeface="Arial" pitchFamily="34" charset="0"/>
              </a:rPr>
              <a:t>ασυμπτωματικοί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 ασθενείς) σε 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4%–7%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ασθενών που κάνουν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US.</a:t>
            </a:r>
            <a:endParaRPr lang="el-GR" sz="2400" dirty="0">
              <a:latin typeface="Arial" pitchFamily="34" charset="0"/>
              <a:cs typeface="Arial" pitchFamily="34" charset="0"/>
            </a:endParaRPr>
          </a:p>
          <a:p>
            <a:r>
              <a:rPr lang="el-GR" sz="2400" dirty="0">
                <a:latin typeface="Arial" pitchFamily="34" charset="0"/>
                <a:cs typeface="Arial" pitchFamily="34" charset="0"/>
              </a:rPr>
              <a:t>Άρρενες, μέση ηλικία διάγνωσης: 40-58 έτη.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el-GR" sz="2400" dirty="0">
                <a:latin typeface="Arial" pitchFamily="34" charset="0"/>
                <a:cs typeface="Arial" pitchFamily="34" charset="0"/>
              </a:rPr>
              <a:t>Αύξηση τα τελευταία χρόνια (αύξηση απεικονιστικών εξετάσεων?).</a:t>
            </a:r>
          </a:p>
          <a:p>
            <a:endParaRPr lang="el-GR" sz="2400" dirty="0">
              <a:latin typeface="Arial" pitchFamily="34" charset="0"/>
              <a:cs typeface="Arial" pitchFamily="34" charset="0"/>
            </a:endParaRPr>
          </a:p>
          <a:p>
            <a:r>
              <a:rPr lang="el-GR" sz="2400" dirty="0">
                <a:latin typeface="Arial" pitchFamily="34" charset="0"/>
                <a:cs typeface="Arial" pitchFamily="34" charset="0"/>
              </a:rPr>
              <a:t>-Συνήθως καλοήθεις :</a:t>
            </a:r>
            <a:r>
              <a:rPr lang="el-GR" sz="2400" dirty="0" err="1">
                <a:latin typeface="Arial" pitchFamily="34" charset="0"/>
                <a:cs typeface="Arial" pitchFamily="34" charset="0"/>
              </a:rPr>
              <a:t>χοληστερ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o</a:t>
            </a:r>
            <a:r>
              <a:rPr lang="el-GR" sz="2400" dirty="0" err="1">
                <a:latin typeface="Arial" pitchFamily="34" charset="0"/>
                <a:cs typeface="Arial" pitchFamily="34" charset="0"/>
              </a:rPr>
              <a:t>λικοί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 πολύποδες (ή </a:t>
            </a:r>
            <a:r>
              <a:rPr lang="el-GR" sz="2400" dirty="0" err="1">
                <a:latin typeface="Arial" pitchFamily="34" charset="0"/>
                <a:cs typeface="Arial" pitchFamily="34" charset="0"/>
              </a:rPr>
              <a:t>ψευδοπολύποδες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), φλεγμονώδεις , </a:t>
            </a:r>
            <a:r>
              <a:rPr lang="el-GR" sz="2400" dirty="0" err="1" smtClean="0">
                <a:latin typeface="Arial" pitchFamily="34" charset="0"/>
                <a:cs typeface="Arial" pitchFamily="34" charset="0"/>
              </a:rPr>
              <a:t>αδενομυομάτωση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υπερπλασία του βλεννογόνου και πάχυνση του μυϊκού χιτώνα της χοληδόχου κύστης, με κατά τόπους καταδύσεις του επιθηλίου εντός του τοιχώματος, οι οποίες καλούνται κόλποι του </a:t>
            </a:r>
            <a:r>
              <a:rPr lang="el-GR" sz="2400" dirty="0" err="1" smtClean="0">
                <a:latin typeface="Arial" pitchFamily="34" charset="0"/>
                <a:cs typeface="Arial" pitchFamily="34" charset="0"/>
              </a:rPr>
              <a:t>Rokitansky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l-GR" sz="2400" dirty="0" err="1" smtClean="0">
                <a:latin typeface="Arial" pitchFamily="34" charset="0"/>
                <a:cs typeface="Arial" pitchFamily="34" charset="0"/>
              </a:rPr>
              <a:t>Aschoff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l-GR" sz="2400" dirty="0">
              <a:latin typeface="Arial" pitchFamily="34" charset="0"/>
              <a:cs typeface="Arial" pitchFamily="34" charset="0"/>
            </a:endParaRPr>
          </a:p>
          <a:p>
            <a:r>
              <a:rPr lang="el-GR" sz="2400" dirty="0">
                <a:latin typeface="Arial" pitchFamily="34" charset="0"/>
                <a:cs typeface="Arial" pitchFamily="34" charset="0"/>
              </a:rPr>
              <a:t>- Μερικές φορές λανθασμένα πολύποδες.</a:t>
            </a:r>
          </a:p>
          <a:p>
            <a:r>
              <a:rPr lang="el-GR" sz="2400" dirty="0">
                <a:latin typeface="Arial" pitchFamily="34" charset="0"/>
                <a:cs typeface="Arial" pitchFamily="34" charset="0"/>
              </a:rPr>
              <a:t>- 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4%–10%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αληθή αδενώματα (μικρό κακοήθη κίνδυνο, κυρίως σε &gt; 1 εκ.).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el-GR" sz="2400" dirty="0">
                <a:latin typeface="Arial" pitchFamily="34" charset="0"/>
                <a:cs typeface="Arial" pitchFamily="34" charset="0"/>
              </a:rPr>
              <a:t>Διάκριση προς το παρόν μετά </a:t>
            </a:r>
            <a:r>
              <a:rPr lang="el-GR" sz="2400" dirty="0" err="1">
                <a:latin typeface="Arial" pitchFamily="34" charset="0"/>
                <a:cs typeface="Arial" pitchFamily="34" charset="0"/>
              </a:rPr>
              <a:t>χολοκυστεκτομή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 και ιστολογική.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endParaRPr lang="el-GR" sz="2400" dirty="0">
              <a:latin typeface="Arial" pitchFamily="34" charset="0"/>
              <a:cs typeface="Arial" pitchFamily="34" charset="0"/>
            </a:endParaRPr>
          </a:p>
          <a:p>
            <a:r>
              <a:rPr lang="el-G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Καρκίνος χοληδόχου κύστης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σπάνιος (25</a:t>
            </a:r>
            <a:r>
              <a:rPr lang="el-GR" sz="2400" baseline="30000" dirty="0">
                <a:latin typeface="Arial" pitchFamily="34" charset="0"/>
                <a:cs typeface="Arial" pitchFamily="34" charset="0"/>
              </a:rPr>
              <a:t>ος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 πιο συχνός παγκοσμίως), αλλά με </a:t>
            </a:r>
            <a:r>
              <a:rPr lang="el-G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κακή πρόγνωση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(20% 5ετής </a:t>
            </a:r>
            <a:r>
              <a:rPr lang="el-GR" sz="2400" dirty="0" err="1">
                <a:latin typeface="Arial" pitchFamily="34" charset="0"/>
                <a:cs typeface="Arial" pitchFamily="34" charset="0"/>
              </a:rPr>
              <a:t>επίβίωση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).</a:t>
            </a:r>
          </a:p>
          <a:p>
            <a:pPr algn="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Riddell ZC, et al. Br J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Radiol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(2023) 10.1259/bjr.20220115.</a:t>
            </a:r>
            <a:endParaRPr lang="el-G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Pavlidis</a:t>
            </a:r>
            <a:r>
              <a:rPr lang="el-GR" sz="1200" dirty="0">
                <a:latin typeface="Arial" panose="020B0604020202020204" pitchFamily="34" charset="0"/>
                <a:cs typeface="Arial" panose="020B0604020202020204" pitchFamily="34" charset="0"/>
              </a:rPr>
              <a:t> ΕΤ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et al. World J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Gastrointest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Surg 2024 June 27; 16(6): 1507-1512</a:t>
            </a:r>
            <a:endParaRPr lang="el-GR" sz="1200" dirty="0">
              <a:latin typeface="Arial" panose="020B0604020202020204" pitchFamily="34" charset="0"/>
              <a:cs typeface="Arial" pitchFamily="34" charset="0"/>
            </a:endParaRPr>
          </a:p>
          <a:p>
            <a:endParaRPr lang="el-GR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2AD3109-268E-900D-6F18-A6EA84ED5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910108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Διάγνωση πολύποδα χοληδόχου κύστης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FE1BB906-C05B-3B5B-DAA8-03EBC0FA18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806" y="1920085"/>
            <a:ext cx="5856594" cy="4434840"/>
          </a:xfrm>
        </p:spPr>
        <p:txBody>
          <a:bodyPr>
            <a:normAutofit/>
          </a:bodyPr>
          <a:lstStyle/>
          <a:p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Λοιπές εξετάσεις δεν συστήνονται προς το παρόν.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Σε δύσκολες περιπτώσεις και εξειδικευμένα κέντρα μπορεί να χρησιμοποιηθούν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contrast-enhanced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US, EUS.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/>
          </a:p>
          <a:p>
            <a:pPr algn="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Foley KG et al.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Radiol</a:t>
            </a:r>
            <a:r>
              <a:rPr lang="el-GR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el-GR" sz="11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32:3358–3368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xmlns="" id="{D4E7C549-ACE9-0082-56BF-A5E17F1D0D7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39542" t="41644" r="29113" b="34631"/>
          <a:stretch>
            <a:fillRect/>
          </a:stretch>
        </p:blipFill>
        <p:spPr>
          <a:xfrm>
            <a:off x="5849395" y="2146779"/>
            <a:ext cx="5856594" cy="27704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56B46AF-1FE9-7846-A970-041897A07425}"/>
              </a:ext>
            </a:extLst>
          </p:cNvPr>
          <p:cNvSpPr txBox="1"/>
          <p:nvPr/>
        </p:nvSpPr>
        <p:spPr>
          <a:xfrm>
            <a:off x="7305869" y="5142038"/>
            <a:ext cx="3741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Πολύποδας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vs </a:t>
            </a:r>
            <a:r>
              <a:rPr lang="el-GR" sz="1400" dirty="0" err="1">
                <a:latin typeface="Arial" panose="020B0604020202020204" pitchFamily="34" charset="0"/>
                <a:cs typeface="Arial" panose="020B0604020202020204" pitchFamily="34" charset="0"/>
              </a:rPr>
              <a:t>ψευδοπολύποδας</a:t>
            </a:r>
            <a:endParaRPr lang="el-G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325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51C3F992-6985-453F-815C-9310B6C14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5862320" cy="554557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Είδη </a:t>
            </a:r>
            <a:r>
              <a:rPr lang="el-GR" sz="3200" dirty="0" err="1">
                <a:latin typeface="Arial" panose="020B0604020202020204" pitchFamily="34" charset="0"/>
                <a:cs typeface="Arial" panose="020B0604020202020204" pitchFamily="34" charset="0"/>
              </a:rPr>
              <a:t>χολολίθων</a:t>
            </a:r>
            <a:endParaRPr lang="el-G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F7555F34-764E-CE6E-0ACB-8352828A37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25853"/>
            <a:ext cx="6339840" cy="4798747"/>
          </a:xfrm>
        </p:spPr>
        <p:txBody>
          <a:bodyPr>
            <a:normAutofit/>
          </a:bodyPr>
          <a:lstStyle/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Ανάλογα με τον μηχανισμό δημιουργίας λίθων διακρίνονται σε 3 τύπους: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(I)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Χοληστερολικοί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λίθοι (υπερβολική ποσότητα χοληστερόλης στη χολή και μειωμένη κινητικότητα χολ. κύστης)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90-95%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σε Δυτικές Κοινωνίες). </a:t>
            </a: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II) 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Μαύροι λίθοι (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Black stones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Από αυξημένα επίπεδα  </a:t>
            </a:r>
            <a:r>
              <a:rPr lang="el-G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χολερυθρίνης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μη συζευγμένης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π.χ. κληρονομική </a:t>
            </a:r>
            <a:r>
              <a:rPr lang="el-G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σφαιροκυττάρωση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Μ. Αναιμία, Ν.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Crohn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εκτομή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τελικού ειλεού, κίρρωση κλπ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l-G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(II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Καφέ λίθοι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αποτέλεσμα λοίμωξης χοληφόρων και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χολόστασης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1A8ECCD-A62A-B673-DE72-A2DB71BD6232}"/>
              </a:ext>
            </a:extLst>
          </p:cNvPr>
          <p:cNvSpPr txBox="1"/>
          <p:nvPr/>
        </p:nvSpPr>
        <p:spPr>
          <a:xfrm>
            <a:off x="5325035" y="6324600"/>
            <a:ext cx="611034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Dahiya</a:t>
            </a:r>
            <a:r>
              <a:rPr kumimoji="0" lang="el-G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DS et al. </a:t>
            </a: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HepatoBiliary Surg Nutr 2024;13(2):352-355</a:t>
            </a:r>
            <a:endParaRPr kumimoji="0" lang="el-G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r"/>
            <a:r>
              <a:rPr lang="en-GB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EASL Guidelines 2016. </a:t>
            </a:r>
            <a:r>
              <a:rPr lang="en-GB" sz="11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Jul;65 (1):146-181</a:t>
            </a:r>
            <a:endParaRPr lang="el-GR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3ABD9364-B485-F158-6E02-82CDE879FE6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22246" y="436880"/>
            <a:ext cx="4678516" cy="580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3076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0AB2CF74-0077-64AF-167A-AF60AE4D9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E3FBCD3B-D664-2CBE-8E45-9D91FB9D643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xmlns="" id="{C779813B-0F68-8340-F5E0-A9D12AD95B4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5D8658C5-B301-CF17-9B6C-DFB7C649DF1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24445" t="26934" r="25092" b="34815"/>
          <a:stretch>
            <a:fillRect/>
          </a:stretch>
        </p:blipFill>
        <p:spPr>
          <a:xfrm>
            <a:off x="182880" y="365902"/>
            <a:ext cx="12009120" cy="5689458"/>
          </a:xfrm>
          <a:prstGeom prst="rect">
            <a:avLst/>
          </a:prstGeom>
        </p:spPr>
      </p:pic>
      <p:pic>
        <p:nvPicPr>
          <p:cNvPr id="7" name="Εικόνα 9">
            <a:extLst>
              <a:ext uri="{FF2B5EF4-FFF2-40B4-BE49-F238E27FC236}">
                <a16:creationId xmlns:a16="http://schemas.microsoft.com/office/drawing/2014/main" xmlns="" id="{394DC1DC-C7CA-766A-D9F5-BA9F41B0E79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1334" y="1342992"/>
            <a:ext cx="1491923" cy="255646"/>
          </a:xfrm>
          <a:prstGeom prst="rect">
            <a:avLst/>
          </a:prstGeom>
        </p:spPr>
      </p:pic>
      <p:pic>
        <p:nvPicPr>
          <p:cNvPr id="8" name="Εικόνα 9">
            <a:extLst>
              <a:ext uri="{FF2B5EF4-FFF2-40B4-BE49-F238E27FC236}">
                <a16:creationId xmlns:a16="http://schemas.microsoft.com/office/drawing/2014/main" xmlns="" id="{394DC1DC-C7CA-766A-D9F5-BA9F41B0E79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98294" y="1186238"/>
            <a:ext cx="2027984" cy="347502"/>
          </a:xfrm>
          <a:prstGeom prst="rect">
            <a:avLst/>
          </a:prstGeom>
        </p:spPr>
      </p:pic>
      <p:pic>
        <p:nvPicPr>
          <p:cNvPr id="9" name="Εικόνα 9">
            <a:extLst>
              <a:ext uri="{FF2B5EF4-FFF2-40B4-BE49-F238E27FC236}">
                <a16:creationId xmlns:a16="http://schemas.microsoft.com/office/drawing/2014/main" xmlns="" id="{394DC1DC-C7CA-766A-D9F5-BA9F41B0E79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61175" y="3067289"/>
            <a:ext cx="2027984" cy="347502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xmlns="" id="{394DC1DC-C7CA-766A-D9F5-BA9F41B0E79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47918" y="2806032"/>
            <a:ext cx="2027984" cy="347502"/>
          </a:xfrm>
          <a:prstGeom prst="rect">
            <a:avLst/>
          </a:prstGeom>
        </p:spPr>
      </p:pic>
      <p:pic>
        <p:nvPicPr>
          <p:cNvPr id="11" name="Εικόνα 9">
            <a:extLst>
              <a:ext uri="{FF2B5EF4-FFF2-40B4-BE49-F238E27FC236}">
                <a16:creationId xmlns:a16="http://schemas.microsoft.com/office/drawing/2014/main" xmlns="" id="{394DC1DC-C7CA-766A-D9F5-BA9F41B0E79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06497" y="2821577"/>
            <a:ext cx="1677136" cy="287383"/>
          </a:xfrm>
          <a:prstGeom prst="rect">
            <a:avLst/>
          </a:prstGeom>
        </p:spPr>
      </p:pic>
      <p:sp>
        <p:nvSpPr>
          <p:cNvPr id="12" name="11 - Ορθογώνιο"/>
          <p:cNvSpPr/>
          <p:nvPr/>
        </p:nvSpPr>
        <p:spPr>
          <a:xfrm>
            <a:off x="6335345" y="6257499"/>
            <a:ext cx="375455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Kamaya</a:t>
            </a:r>
            <a:r>
              <a:rPr lang="el-G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Α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et al., Radiology 2022 No</a:t>
            </a:r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v; 305 (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2) : 277–289</a:t>
            </a:r>
            <a:endParaRPr lang="el-GR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83247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6C18FA0E-EDF9-AA5A-9B07-F2A081F32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731173"/>
          </a:xfrm>
        </p:spPr>
        <p:txBody>
          <a:bodyPr>
            <a:normAutofit fontScale="90000"/>
          </a:bodyPr>
          <a:lstStyle/>
          <a:p>
            <a:r>
              <a:rPr lang="el-GR" dirty="0"/>
              <a:t>Αντιμετώπιση (ΛΑΠ) πολυπόδων χολ. κύστης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354A9596-9B3A-E8C9-6AF7-5C51ED46C4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Α. – </a:t>
            </a:r>
            <a:r>
              <a:rPr lang="el-G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Ασθενείς κατάλληλοι για χειρουργείο.</a:t>
            </a: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    - </a:t>
            </a:r>
            <a:r>
              <a:rPr lang="el-GR" dirty="0" err="1">
                <a:latin typeface="Arial" panose="020B0604020202020204" pitchFamily="34" charset="0"/>
                <a:cs typeface="Arial" panose="020B0604020202020204" pitchFamily="34" charset="0"/>
              </a:rPr>
              <a:t>Πολύπους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mm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    - </a:t>
            </a:r>
            <a:r>
              <a:rPr lang="el-G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Συμπτώματα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που αποδίδονται στην χολ. κύστη.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Αλλά… Μόνο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0.4%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σε αυτό το μέγεθος καρκίνος. Αληθώς κακοήθεις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≥2cm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Β. </a:t>
            </a:r>
            <a:r>
              <a:rPr lang="el-G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Πολύπους</a:t>
            </a:r>
            <a:r>
              <a:rPr lang="el-G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 &lt; 6-9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mm</a:t>
            </a:r>
            <a:r>
              <a:rPr lang="el-G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Υπολογίζουμε </a:t>
            </a:r>
            <a:r>
              <a:rPr lang="el-G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παράγοντες κινδύνου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- Ηλικία &gt;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60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ετών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PSC,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- Ασιάτες. </a:t>
            </a: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- Επίπεδη βλάβη.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xmlns="" id="{C97026B2-C612-1FC4-DC8D-54B205913B3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Γ. Ασθενείς </a:t>
            </a:r>
            <a:r>
              <a:rPr lang="el-G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χωρίς παράγοντες κινδύνου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και </a:t>
            </a:r>
            <a:r>
              <a:rPr lang="el-G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πολύπους</a:t>
            </a:r>
            <a:r>
              <a:rPr lang="el-G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mm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– όχι επιπλέον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follow- up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u="sng" dirty="0">
                <a:latin typeface="Arial" panose="020B0604020202020204" pitchFamily="34" charset="0"/>
                <a:cs typeface="Arial" panose="020B0604020202020204" pitchFamily="34" charset="0"/>
              </a:rPr>
              <a:t>Οι ασθενείς πρέπει να είναι σε θέση να χειρουργηθούν και να αποδέχονται να χειρουργηθούν.</a:t>
            </a: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/>
          </a:p>
          <a:p>
            <a:endParaRPr lang="el-GR" dirty="0"/>
          </a:p>
          <a:p>
            <a:pPr marL="0" indent="0" algn="r">
              <a:buNone/>
            </a:pPr>
            <a:r>
              <a:rPr lang="en-US" dirty="0"/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iddell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ZC et al,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Br J Radiol;96:20220115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Kamaya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et al., Radiology 2022 No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v; 305 (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2) : 277–289</a:t>
            </a:r>
            <a:endParaRPr lang="el-G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80100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>
            <a:extLst>
              <a:ext uri="{FF2B5EF4-FFF2-40B4-BE49-F238E27FC236}">
                <a16:creationId xmlns:a16="http://schemas.microsoft.com/office/drawing/2014/main" xmlns="" id="{A76CB13E-3034-4524-F7C9-2B1444CDC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8" name="Θέση περιεχομένου 7">
            <a:extLst>
              <a:ext uri="{FF2B5EF4-FFF2-40B4-BE49-F238E27FC236}">
                <a16:creationId xmlns:a16="http://schemas.microsoft.com/office/drawing/2014/main" xmlns="" id="{2067FA86-E168-049D-4D5B-3711557C4A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0883" t="30908" r="29965" b="18606"/>
          <a:stretch>
            <a:fillRect/>
          </a:stretch>
        </p:blipFill>
        <p:spPr>
          <a:xfrm>
            <a:off x="1449322" y="0"/>
            <a:ext cx="9293355" cy="67409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D58734E-C4EC-083D-BB98-1A1D59624B7F}"/>
              </a:ext>
            </a:extLst>
          </p:cNvPr>
          <p:cNvSpPr txBox="1"/>
          <p:nvPr/>
        </p:nvSpPr>
        <p:spPr>
          <a:xfrm>
            <a:off x="5360127" y="6380331"/>
            <a:ext cx="61129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a-DK" sz="1100" dirty="0">
                <a:latin typeface="Arial" panose="020B0604020202020204" pitchFamily="34" charset="0"/>
                <a:cs typeface="Arial" panose="020B0604020202020204" pitchFamily="34" charset="0"/>
              </a:rPr>
              <a:t>Riddell ZC et al, Br J Radiol;96:20220115</a:t>
            </a:r>
            <a:endParaRPr lang="el-G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17189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58D3FFC3-9FBE-3094-720C-E09E11292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779479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Παράγοντες κινδύνου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D6315E0D-7995-8851-1452-D952198FF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Α. Μέγεθος πολύποδα (&gt;10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mm).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Πρωτοπαθής Σκληρυντική </a:t>
            </a:r>
            <a:r>
              <a:rPr lang="el-G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Χολαγγειίτιδα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PSC).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Γ. Ηλικία ασθενούς (60).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Δ. Αριθμός πολυπόδων (μονήρης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πολύπους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Ε. Επίπεδοι πολύποδες (και εστιακή πάχυνση τοιχώματος &gt;4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mm)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ΣΤ. Εθνικότητα (Ινδία, Ανατολική Ασία).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Ζ. Χολόλιθοι (?- μάλλον όχι). </a:t>
            </a:r>
          </a:p>
        </p:txBody>
      </p:sp>
    </p:spTree>
    <p:extLst>
      <p:ext uri="{BB962C8B-B14F-4D97-AF65-F5344CB8AC3E}">
        <p14:creationId xmlns:p14="http://schemas.microsoft.com/office/powerpoint/2010/main" xmlns="" val="1516909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C7D3F9F1-C898-AFB9-6A8D-EF89D996F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630190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Παρακολούθηση ασθενών με μικρούς πολύποδες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C331A93A-4343-769F-2F51-2DF420FBF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Α. -Όχι παράγοντες κινδύνου για κακοήθεια και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πολύπους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6–9 mm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   -Παράγοντες κινδύνου για κακοήθεια και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πολύπους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&lt;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5 mm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Follow-up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US 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6 m, 1 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έτος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2 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έτη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-Διακοπή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follow-up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μετά από 2 έτη αν δεν αυξηθεί το μέγεθός τους.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Β. Όχι παράγοντες κινδύνου και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πολύπους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5 mm: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όχι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follow-up.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Γ. Αν κατά το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follow-up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ο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πολύπους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εξαφανιστεί: Διακοπή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follow-up.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7AF9319-DD9D-D924-8B0C-F331578D5ABF}"/>
              </a:ext>
            </a:extLst>
          </p:cNvPr>
          <p:cNvSpPr txBox="1"/>
          <p:nvPr/>
        </p:nvSpPr>
        <p:spPr>
          <a:xfrm>
            <a:off x="5853404" y="5642301"/>
            <a:ext cx="610688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Foley KG et al.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Radiol.2022; 32:3358–3368</a:t>
            </a:r>
          </a:p>
        </p:txBody>
      </p:sp>
    </p:spTree>
    <p:extLst>
      <p:ext uri="{BB962C8B-B14F-4D97-AF65-F5344CB8AC3E}">
        <p14:creationId xmlns:p14="http://schemas.microsoft.com/office/powerpoint/2010/main" xmlns="" val="20206622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5BF3D622-3AEF-3DA6-319E-FB7B80C36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546214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Κι αν μεγαλώσει ο πολύποδας κατά το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follow-up?</a:t>
            </a:r>
            <a:endParaRPr lang="el-G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60453A2B-B259-269F-4738-FC2067F1CD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Αν κατά το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follow-up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ο πολύποδας χολ. κύστης γίνει 1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 mm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---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χολοκυστεκτομή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Αν μεγαλώσει ≥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 mm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εντός των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ετών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follow-up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--- επανεκτίμηση πολύποδα σε σχέση με παράγοντες κινδύνου.</a:t>
            </a:r>
          </a:p>
          <a:p>
            <a:pPr marL="0" indent="0">
              <a:buNone/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Multidisciplinary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συζήτηση για συνέχεια παρακολούθησης ή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χολοκυστεκτομής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DB2019B-3B57-B388-6148-A783C0AE714F}"/>
              </a:ext>
            </a:extLst>
          </p:cNvPr>
          <p:cNvSpPr txBox="1"/>
          <p:nvPr/>
        </p:nvSpPr>
        <p:spPr>
          <a:xfrm>
            <a:off x="5853404" y="5642301"/>
            <a:ext cx="610688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Foley KG et al.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Radiol.2022; 32:3358–3368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061ACC7F-08CC-EE0A-27EF-3DB0207E7A1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1746" t="20584" r="1282" b="10684"/>
          <a:stretch>
            <a:fillRect/>
          </a:stretch>
        </p:blipFill>
        <p:spPr>
          <a:xfrm>
            <a:off x="3526764" y="4224184"/>
            <a:ext cx="4653279" cy="230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730511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>
            <a:extLst>
              <a:ext uri="{FF2B5EF4-FFF2-40B4-BE49-F238E27FC236}">
                <a16:creationId xmlns:a16="http://schemas.microsoft.com/office/drawing/2014/main" xmlns="" id="{C7517DB6-9CFA-756D-1D9D-165E06C25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8246533" cy="701379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Φυσική ιστορία πολυπόδων χολ. κύστης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xmlns="" id="{45FAADE4-A501-AA94-B0E2-9A90FA139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Αδένωμα – καρκίνος αλληλουχία ? (αμφιλεγόμενο).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Μελέτες υποστηρίζουν ότι αδενώματα δεν προδιαθέτουν σε καρκίνο. 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Έχει σημασία το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μέγεθος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Μελέτη από ΗΠΑ : &gt;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600,000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ασθενείς: 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-Κίνδυνος κακοήθειας 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11.3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000 person-years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(95%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confidence intervals (CI) 6.2–16.3).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Ο κίνδυνος αυξάνεται με το μέγεθος πολύποδα: 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&lt;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6 mm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1.3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000 person-years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(95% CI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0.7–6.5)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≥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10 mm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128.2 (95% CI 9.4–217.0)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Σε πολύποδες &lt;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10 mm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χρειάζονται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95,624 </a:t>
            </a:r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U/S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follow-up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1 έτους για να βρεθεί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καρκίνος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χολ. κύστης. (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1.05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100,000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U/S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Βραδεία φυσική πορεία σε 20 έτη----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Υπερβολικό </a:t>
            </a:r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follow-up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μικρών πολυπόδων? </a:t>
            </a: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Szpakowski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J- L, Tucker L- Y. JAMA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Netw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Open 2020; 3: e205143.</a:t>
            </a:r>
            <a:endParaRPr lang="el-G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xmlns="" id="{18A93F2C-8432-9E11-7665-15B6D9567AB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47679" y="392642"/>
            <a:ext cx="2543175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01077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B759D297-B966-DD2C-9EB9-635E2CF3F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2ED89AD0-B9E9-36DE-72A0-E1522030FDE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xmlns="" id="{D35813F8-7345-6A97-5CF8-2C3B16D16EF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FEDDA58B-716E-CA70-E8F2-12C3A01FFE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26667" t="31259" r="27871" b="8741"/>
          <a:stretch>
            <a:fillRect/>
          </a:stretch>
        </p:blipFill>
        <p:spPr>
          <a:xfrm>
            <a:off x="2362200" y="21440"/>
            <a:ext cx="7945120" cy="65535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028EC73-1268-5853-8C31-5DA5C031FE34}"/>
              </a:ext>
            </a:extLst>
          </p:cNvPr>
          <p:cNvSpPr txBox="1"/>
          <p:nvPr/>
        </p:nvSpPr>
        <p:spPr>
          <a:xfrm>
            <a:off x="609600" y="6574950"/>
            <a:ext cx="61061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Kamaya </a:t>
            </a:r>
            <a:r>
              <a:rPr lang="el-GR" sz="1100" dirty="0">
                <a:latin typeface="Arial" panose="020B0604020202020204" pitchFamily="34" charset="0"/>
                <a:cs typeface="Arial" panose="020B0604020202020204" pitchFamily="34" charset="0"/>
              </a:rPr>
              <a:t>Α,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et al., Radiology 2022 Nov; 305 (2) : 277–289</a:t>
            </a:r>
          </a:p>
        </p:txBody>
      </p:sp>
    </p:spTree>
    <p:extLst>
      <p:ext uri="{BB962C8B-B14F-4D97-AF65-F5344CB8AC3E}">
        <p14:creationId xmlns:p14="http://schemas.microsoft.com/office/powerpoint/2010/main" xmlns="" val="21005776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DE3F681C-B459-E597-5B68-7C8E049D4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BB7B182A-5E63-8006-EDD0-097CE383B06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xmlns="" id="{A4F5E18D-05C9-A4EF-11C4-F88FAF86CAE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B7A206CE-6B6D-2D22-07B9-566A3DE526A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23842" t="33210" r="25077" b="35926"/>
          <a:stretch>
            <a:fillRect/>
          </a:stretch>
        </p:blipFill>
        <p:spPr>
          <a:xfrm>
            <a:off x="288106" y="595812"/>
            <a:ext cx="11412587" cy="43098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F8A262B-6D48-344F-D76C-2DB190FD05E7}"/>
              </a:ext>
            </a:extLst>
          </p:cNvPr>
          <p:cNvSpPr txBox="1"/>
          <p:nvPr/>
        </p:nvSpPr>
        <p:spPr>
          <a:xfrm>
            <a:off x="4749801" y="5682734"/>
            <a:ext cx="61129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Kamaya </a:t>
            </a:r>
            <a:r>
              <a:rPr lang="el-GR" sz="1100" dirty="0">
                <a:latin typeface="Arial" panose="020B0604020202020204" pitchFamily="34" charset="0"/>
                <a:cs typeface="Arial" panose="020B0604020202020204" pitchFamily="34" charset="0"/>
              </a:rPr>
              <a:t>Α,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et al., Radiology 2022 Nov; 305 (2) : 277–289</a:t>
            </a: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xmlns="" id="{7184DE13-3256-308A-7209-D32741FAB93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28961" y="3534649"/>
            <a:ext cx="2395106" cy="347502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xmlns="" id="{06E6B756-8367-C3E3-0C07-D57A04A8850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36588" y="3843867"/>
            <a:ext cx="1970811" cy="34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497946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B52C185D-00D4-67EA-B9A2-DF11D5F79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EA4FB30F-5094-C848-9120-0619535FE11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xmlns="" id="{99FBC0D3-E529-D1E0-5379-5C02B6B29E8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BA672EEB-BCBD-9366-8979-D6F9BFD086A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25772" t="35334" r="26543" b="26934"/>
          <a:stretch>
            <a:fillRect/>
          </a:stretch>
        </p:blipFill>
        <p:spPr>
          <a:xfrm>
            <a:off x="482600" y="98956"/>
            <a:ext cx="11032067" cy="5456054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xmlns="" id="{7F8095D7-FAE6-E111-1E8F-9DBD2D8D576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91027" y="4137505"/>
            <a:ext cx="1582305" cy="347502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xmlns="" id="{0BFFBA22-B853-7FB0-1665-0AD9F060479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31028" y="4311256"/>
            <a:ext cx="1268078" cy="347502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xmlns="" id="{C6E84958-D6F6-0F64-4F86-9C6ADB8023D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17057" y="5937598"/>
            <a:ext cx="6114818" cy="30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9383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EA16D77E-4886-AFA8-00F2-8A7C58878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450" y="187721"/>
            <a:ext cx="10972800" cy="780467"/>
          </a:xfrm>
        </p:spPr>
        <p:txBody>
          <a:bodyPr>
            <a:normAutofit/>
          </a:bodyPr>
          <a:lstStyle/>
          <a:p>
            <a:pPr algn="ctr"/>
            <a:r>
              <a:rPr lang="el-GR" sz="3200" dirty="0"/>
              <a:t>Παράγοντες κινδύνου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174D4F89-35B5-BA58-B227-3455D8A26E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40628"/>
            <a:ext cx="10972800" cy="4389120"/>
          </a:xfrm>
        </p:spPr>
        <p:txBody>
          <a:bodyPr>
            <a:noAutofit/>
          </a:bodyPr>
          <a:lstStyle/>
          <a:p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orty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ηλικία 40 ετών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 , 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Fertile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(αναπαραγωγική ηλικία).</a:t>
            </a:r>
          </a:p>
          <a:p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Females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(γυναίκες).</a:t>
            </a:r>
          </a:p>
          <a:p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παχύσαρκοι). 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Δίαιτα με πολλά λιπαρά.</a:t>
            </a:r>
          </a:p>
          <a:p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Δυσλιπιδαιμία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Προηγηθέν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χειρουργείο ανώτερου πεπτικού. </a:t>
            </a:r>
          </a:p>
          <a:p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Βαριατρικό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Χειρουργείο.</a:t>
            </a: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Δεν υπάρχει σαφής απόδειξη ότι οι χολόλιθοι παράγοντας κινδύνου για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χολαγγειοκαρκίνωμα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(εκτός από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πορσελανοειδής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χολ. κύστη, ατροφική χολ. κύστη). 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Ενδοηπατικοί λίθοι : Παράγοντας κινδύνου για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ενδοπατικό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χολαγγειοκαρκίνωμα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r"/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Dahiya</a:t>
            </a:r>
            <a:r>
              <a:rPr lang="el-GR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DS et al. </a:t>
            </a:r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HepatoBiliary Surg Nutr 2024;13(2):352-355</a:t>
            </a:r>
            <a:endParaRPr lang="el-G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3905B05C-038B-1810-D5D4-513E476BF8E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2095" t="-142"/>
          <a:stretch>
            <a:fillRect/>
          </a:stretch>
        </p:blipFill>
        <p:spPr>
          <a:xfrm>
            <a:off x="8136467" y="1183976"/>
            <a:ext cx="3585783" cy="267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4714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E2692E70-AEF6-625E-AF2B-0DEC16F5C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DFEC2F94-E7C3-71AE-E42B-BDC3D3BDAF4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xmlns="" id="{FDE50C45-4CF7-4853-409F-4C53CB43268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D22FCEEA-99A4-3C1D-669B-5AAFBA912F6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25648" t="35334" r="26667" b="26934"/>
          <a:stretch>
            <a:fillRect/>
          </a:stretch>
        </p:blipFill>
        <p:spPr>
          <a:xfrm>
            <a:off x="447040" y="386748"/>
            <a:ext cx="10739120" cy="5311175"/>
          </a:xfrm>
          <a:prstGeom prst="rect">
            <a:avLst/>
          </a:prstGeom>
        </p:spPr>
      </p:pic>
      <p:sp>
        <p:nvSpPr>
          <p:cNvPr id="7" name="Ορθογώνιο 6">
            <a:extLst>
              <a:ext uri="{FF2B5EF4-FFF2-40B4-BE49-F238E27FC236}">
                <a16:creationId xmlns:a16="http://schemas.microsoft.com/office/drawing/2014/main" xmlns="" id="{A0AFD59A-1C35-C5CD-7C91-D9E8E6B54B2E}"/>
              </a:ext>
            </a:extLst>
          </p:cNvPr>
          <p:cNvSpPr/>
          <p:nvPr/>
        </p:nvSpPr>
        <p:spPr>
          <a:xfrm>
            <a:off x="8593667" y="4360333"/>
            <a:ext cx="1058333" cy="287867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xmlns="" id="{DE43B48D-3A9B-629C-1A3E-6EAF65A8AE2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7039" y="4576049"/>
            <a:ext cx="1263227" cy="34750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xmlns="" id="{283B6806-C39D-121E-1559-614CDC1EAAF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77551" y="6275509"/>
            <a:ext cx="6114818" cy="30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426935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88789114-F12F-EE1E-7241-63CCB969C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4E9C329F-82D3-FF9D-8294-6F5EB136C51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xmlns="" id="{BF8152A7-C5C6-ED1A-74F7-37732A0F29D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278E845E-DB36-8F23-24D3-E3C9DA3D670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39445" t="32000" r="23055" b="28148"/>
          <a:stretch>
            <a:fillRect/>
          </a:stretch>
        </p:blipFill>
        <p:spPr>
          <a:xfrm>
            <a:off x="1762297" y="249691"/>
            <a:ext cx="9114445" cy="6053792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xmlns="" id="{925AC780-0334-B0D6-DAA0-2CCE8D267CD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80751" y="6422187"/>
            <a:ext cx="6114818" cy="304826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xmlns="" id="{394DC1DC-C7CA-766A-D9F5-BA9F41B0E79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13083" y="4347449"/>
            <a:ext cx="2027984" cy="347502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xmlns="" id="{04A594B0-4465-003B-07CB-40DC9DC9196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0" y="4609915"/>
            <a:ext cx="4351867" cy="34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82969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EDFFAC58-074E-5F5F-C91E-FC80FD5DE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639520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Οικονομικά οφέλη από τα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guidelines</a:t>
            </a:r>
            <a:endParaRPr lang="el-G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88875E04-C581-52AB-37E9-6F30CDC254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Ακολουθώντας τα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guidelines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(όχι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follow-up &lt; 5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mm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και όχι παράγοντες κινδύνου) είναι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cost-effective. 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Εκτιμάται ανά έτος οικονομικό όφελος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£ 209.163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1.000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πολύποδες.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Επιπλέον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12.5%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ασθενείς που χρειάζονται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χολοκυστεκτομή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Αλλά δεν υπάρχει καλό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compliance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με τις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guidelines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dirty="0"/>
          </a:p>
          <a:p>
            <a:endParaRPr lang="el-GR" dirty="0"/>
          </a:p>
          <a:p>
            <a:pPr algn="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Patel K, 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HPB (Oxford)2019; 21(5):636–642</a:t>
            </a:r>
            <a:endParaRPr lang="el-G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34085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C89A43B8-3CBE-96E7-ED78-E95AA4195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AutoShape 2" descr="Αποτελέσματα εικόνων για you have to wait comic">
            <a:extLst>
              <a:ext uri="{FF2B5EF4-FFF2-40B4-BE49-F238E27FC236}">
                <a16:creationId xmlns:a16="http://schemas.microsoft.com/office/drawing/2014/main" xmlns="" id="{5929EE94-F26E-3353-8ADE-675E623CFD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" name="AutoShape 6" descr="Premium Vector | Wait comic speech bubble in pop art style comic speech ...">
            <a:extLst>
              <a:ext uri="{FF2B5EF4-FFF2-40B4-BE49-F238E27FC236}">
                <a16:creationId xmlns:a16="http://schemas.microsoft.com/office/drawing/2014/main" xmlns="" id="{B64563B7-BA88-03F8-0147-B2D4DFAAA41C}"/>
              </a:ext>
            </a:extLst>
          </p:cNvPr>
          <p:cNvSpPr>
            <a:spLocks noGrp="1" noChangeAspect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7D91B84C-1A89-BC49-D3A9-0CA8BE95636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0411" y="323017"/>
            <a:ext cx="11475255" cy="6145515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xmlns="" id="{18E59EBB-AE1B-56F1-DEFA-E56127B5434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84642" y="4028779"/>
            <a:ext cx="3400213" cy="2125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26582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BFEC3026-F008-564F-E0DF-6012CBA83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619103"/>
          </a:xfrm>
        </p:spPr>
        <p:txBody>
          <a:bodyPr>
            <a:normAutofit/>
          </a:bodyPr>
          <a:lstStyle/>
          <a:p>
            <a:pPr algn="ctr"/>
            <a:r>
              <a:rPr lang="el-GR" sz="3200" dirty="0" err="1">
                <a:latin typeface="Arial" panose="020B0604020202020204" pitchFamily="34" charset="0"/>
                <a:cs typeface="Arial" panose="020B0604020202020204" pitchFamily="34" charset="0"/>
              </a:rPr>
              <a:t>Ασυμπτωματική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 χολολιθίαση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FD5B4297-FF64-AA7A-3FA0-8E67C3548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Επίπτωση αυξάνεται (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αυξημένος έλεγχος</a:t>
            </a:r>
            <a:r>
              <a:rPr lang="en-GB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2–4%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ασυμπτωματικών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--- συμπτωματικοί εντός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έτους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από διάγνωση.</a:t>
            </a:r>
          </a:p>
          <a:p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2/3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παραμένουν </a:t>
            </a:r>
            <a:r>
              <a:rPr lang="el-GR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ασυμπτωματικοί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για όλη τους τη ζωή. </a:t>
            </a:r>
          </a:p>
          <a:p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10-20%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συμπτωματικοί σε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χρόνια.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0.3%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---- οξεία χολοκυστίτιδα.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0.2%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----- αποφρακτικός ίκτερος.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.04–1.5%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---οξεία παγκρεατίτιδα.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0–0.5%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--- καρκίνος.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62CD467-76F2-0F7C-3807-8B725A9E4044}"/>
              </a:ext>
            </a:extLst>
          </p:cNvPr>
          <p:cNvSpPr txBox="1"/>
          <p:nvPr/>
        </p:nvSpPr>
        <p:spPr>
          <a:xfrm>
            <a:off x="5787614" y="5784580"/>
            <a:ext cx="611034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Fujita N et al. J Gastroenterol (2023) 58:801–833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D8C6A34F-8911-CA45-1AAF-09E4D2C44C3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62925" y="2889412"/>
            <a:ext cx="3735031" cy="261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857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DB69F3A6-C10D-1A68-75C1-8118616D5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758952"/>
          </a:xfrm>
        </p:spPr>
        <p:txBody>
          <a:bodyPr>
            <a:normAutofit/>
          </a:bodyPr>
          <a:lstStyle/>
          <a:p>
            <a:pPr algn="ctr"/>
            <a:r>
              <a:rPr lang="el-GR" sz="3200" dirty="0" err="1">
                <a:latin typeface="Arial" panose="020B0604020202020204" pitchFamily="34" charset="0"/>
                <a:cs typeface="Arial" panose="020B0604020202020204" pitchFamily="34" charset="0"/>
              </a:rPr>
              <a:t>Ασυμπτωματική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 χολολιθίαση/</a:t>
            </a:r>
            <a:r>
              <a:rPr lang="el-GR" sz="3200" dirty="0" err="1">
                <a:latin typeface="Arial" panose="020B0604020202020204" pitchFamily="34" charset="0"/>
                <a:cs typeface="Arial" panose="020B0604020202020204" pitchFamily="34" charset="0"/>
              </a:rPr>
              <a:t>χολοκυστεκτομή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1252E467-3397-9A02-D5A0-E8FF811F8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ΔΕΝ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συστήνεται προφυλακτική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χολοκυστεκτομή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Σε υψηλό κίνδυνο ανάπτυξης καρκίνου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(λίθοι&gt;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 cm,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πολύποδες&gt;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10 mm,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πορσελανοειδής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χολ. κύστη , ατροφική χολ. κύστη,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παχυσμένο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τοίχωμα χολ. κύστης, κύστη πλήρης λίθων).</a:t>
            </a: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Κατά το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follow-up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: Εξήγηση κινδύνων συμπτωμάτων, οξείας χολοκυστίτιδας, καρκίνος.</a:t>
            </a: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Αναγκαιότητα 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διενέργειας 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περιοδικού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</a:t>
            </a:r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κοιλίας.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0E90937-BC2E-249A-1C0A-9F3EBC8F60C1}"/>
              </a:ext>
            </a:extLst>
          </p:cNvPr>
          <p:cNvSpPr txBox="1"/>
          <p:nvPr/>
        </p:nvSpPr>
        <p:spPr>
          <a:xfrm>
            <a:off x="5787614" y="5784580"/>
            <a:ext cx="611034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Fujita N et al. J Gastroenterol (2023) 58:801–833</a:t>
            </a:r>
          </a:p>
        </p:txBody>
      </p:sp>
    </p:spTree>
    <p:extLst>
      <p:ext uri="{BB962C8B-B14F-4D97-AF65-F5344CB8AC3E}">
        <p14:creationId xmlns:p14="http://schemas.microsoft.com/office/powerpoint/2010/main" xmlns="" val="12526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4346E03-C0A0-ED5E-28BB-F0378A416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309" y="582168"/>
            <a:ext cx="10964091" cy="593489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Διαγνωστικά κριτήρια Οξείας Χολοκυστίτιδας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D07B0AD0-E924-30E5-D18D-2B79669FA21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xmlns="" id="{AB3A8348-1B26-8355-F01A-7F787E28481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983908C2-B480-AEE5-8980-199F74A8DF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3259" t="34882" r="39901" b="24989"/>
          <a:stretch/>
        </p:blipFill>
        <p:spPr>
          <a:xfrm>
            <a:off x="298749" y="1489167"/>
            <a:ext cx="11228546" cy="44590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4D049DA-4E9C-DDC6-8523-BC93E10CD53F}"/>
              </a:ext>
            </a:extLst>
          </p:cNvPr>
          <p:cNvSpPr txBox="1"/>
          <p:nvPr/>
        </p:nvSpPr>
        <p:spPr>
          <a:xfrm>
            <a:off x="4341043" y="6277762"/>
            <a:ext cx="74471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 </a:t>
            </a:r>
            <a:r>
              <a:rPr kumimoji="0" lang="el-GR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Υο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J et al. Tokyo Guidelines 2018. J Hepatobiliary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Pancreat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Sci 2018; 25:41–54</a:t>
            </a:r>
            <a:endParaRPr kumimoji="0" lang="el-G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140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AF1407AE-3A5B-054E-77D3-9159D3CC6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109200" cy="328845"/>
          </a:xfrm>
        </p:spPr>
        <p:txBody>
          <a:bodyPr anchor="b">
            <a:noAutofit/>
          </a:bodyPr>
          <a:lstStyle/>
          <a:p>
            <a:pPr algn="ctr"/>
            <a:r>
              <a:rPr lang="el-GR" sz="3200" dirty="0">
                <a:latin typeface="Arial" pitchFamily="34" charset="0"/>
                <a:cs typeface="Arial" pitchFamily="34" charset="0"/>
              </a:rPr>
              <a:t>Εξέταση εκλογής για ΟΛΧ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C989FF1D-C8C1-E598-5F1C-AAE5B8E38E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Όχι επεμβατική μέθοδος.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Διαθεσιμότητα ευρεία. 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Ευκολία χρήσης.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Cost-effective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μέθοδος. </a:t>
            </a:r>
          </a:p>
          <a:p>
            <a:pPr algn="l"/>
            <a:r>
              <a:rPr lang="en-US" sz="2000" b="0" i="0" u="none" strike="noStrike" baseline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2000" b="0" i="0" u="none" strike="noStrike" baseline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Ευαισθησία</a:t>
            </a:r>
            <a:r>
              <a:rPr lang="en-US" sz="2000" b="0" i="0" u="none" strike="noStrike" baseline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&gt;95%</a:t>
            </a:r>
            <a:r>
              <a:rPr lang="el-GR" sz="2000" b="0" i="0" u="none" strike="noStrike" baseline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000" b="0" i="0" u="none" strike="noStrike" baseline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2000" b="0" i="0" u="none" strike="noStrike" baseline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Ειδικότητα γύρω στο</a:t>
            </a:r>
            <a:r>
              <a:rPr lang="en-US" sz="2000" b="0" i="0" u="none" strike="noStrike" baseline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100%.</a:t>
            </a:r>
            <a:endParaRPr lang="el-GR" dirty="0"/>
          </a:p>
          <a:p>
            <a:endParaRPr lang="el-GR" dirty="0"/>
          </a:p>
          <a:p>
            <a:pPr algn="r"/>
            <a:r>
              <a:rPr lang="el-G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100" dirty="0" err="1">
                <a:latin typeface="Arial" panose="020B0604020202020204" pitchFamily="34" charset="0"/>
                <a:cs typeface="Arial" panose="020B0604020202020204" pitchFamily="34" charset="0"/>
              </a:rPr>
              <a:t>Υο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koe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J et al. Tokyo Guidelines 2018. J Hepatobiliary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Pancreat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Sci 2018; 25:41–54.</a:t>
            </a:r>
          </a:p>
          <a:p>
            <a:pPr algn="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Gutt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et al.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Dtsch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Arztebl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Int 2020;117:148-58.</a:t>
            </a:r>
          </a:p>
          <a:p>
            <a:pPr algn="r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Gutt C, et al.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Dtsch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Arztebl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Int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2020; 117: 148–58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l-G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l-G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0CC2DB28-9D7E-570D-7CCB-3B46079765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7422" t="25555" r="29688" b="27083"/>
          <a:stretch/>
        </p:blipFill>
        <p:spPr>
          <a:xfrm>
            <a:off x="7382932" y="3602793"/>
            <a:ext cx="4275667" cy="2655829"/>
          </a:xfrm>
          <a:prstGeom prst="rect">
            <a:avLst/>
          </a:prstGeom>
          <a:noFill/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145892F1-6FD9-04E0-E4C6-FA60267E2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92333"/>
            <a:ext cx="65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l-GR" altLang="el-GR" sz="1200" b="0" i="0" u="none" strike="noStrike" kern="1200" cap="none" spc="0" normalizeH="0" baseline="0" noProof="0" dirty="0">
              <a:ln>
                <a:noFill/>
              </a:ln>
              <a:solidFill>
                <a:srgbClr val="5B616B"/>
              </a:solidFill>
              <a:effectLst/>
              <a:uLnTx/>
              <a:uFillTx/>
              <a:latin typeface="BlinkMacSystemFont"/>
              <a:ea typeface="+mn-ea"/>
              <a:cs typeface="+mn-cs"/>
            </a:endParaRP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4D441B83-C775-0E9F-C426-A7AAE947D95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46836" t="34444" r="29167" b="40617"/>
          <a:stretch>
            <a:fillRect/>
          </a:stretch>
        </p:blipFill>
        <p:spPr>
          <a:xfrm>
            <a:off x="8085666" y="1096540"/>
            <a:ext cx="3496734" cy="227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7566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538116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latin typeface="Arial" pitchFamily="34" charset="0"/>
                <a:cs typeface="Arial" pitchFamily="34" charset="0"/>
              </a:rPr>
              <a:t>Άλλες εξετάσεις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MRI/MRCP</a:t>
            </a:r>
            <a:r>
              <a:rPr lang="el-GR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 Χρήσιμη σε διάγνωση οξείας χολοκυστίτιδας.</a:t>
            </a:r>
          </a:p>
          <a:p>
            <a:r>
              <a:rPr lang="el-GR" sz="2000" dirty="0">
                <a:latin typeface="Arial" pitchFamily="34" charset="0"/>
                <a:cs typeface="Arial" pitchFamily="34" charset="0"/>
              </a:rPr>
              <a:t>Σε μη διαγνωστική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US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l-GR" sz="2000" dirty="0">
              <a:latin typeface="Arial" pitchFamily="34" charset="0"/>
              <a:cs typeface="Arial" pitchFamily="34" charset="0"/>
            </a:endParaRPr>
          </a:p>
          <a:p>
            <a:endParaRPr lang="el-GR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err="1">
                <a:latin typeface="Arial" pitchFamily="34" charset="0"/>
                <a:cs typeface="Arial" pitchFamily="34" charset="0"/>
              </a:rPr>
              <a:t>Hepatobiliary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iminodiacetic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acid - 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HIDA 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scan</a:t>
            </a:r>
            <a:r>
              <a:rPr lang="el-GR" sz="2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Υψηλή ευαισθησία και ειδικότητα.</a:t>
            </a:r>
          </a:p>
          <a:p>
            <a:r>
              <a:rPr lang="el-GR" sz="2000" dirty="0">
                <a:latin typeface="Arial" pitchFamily="34" charset="0"/>
                <a:cs typeface="Arial" pitchFamily="34" charset="0"/>
              </a:rPr>
              <a:t>Δεν προτιμάται (ακτινοβολία, χρόνος)….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l-GR" sz="1200" dirty="0">
                <a:latin typeface="Arial" panose="020B0604020202020204" pitchFamily="34" charset="0"/>
                <a:cs typeface="Arial" panose="020B0604020202020204" pitchFamily="34" charset="0"/>
              </a:rPr>
              <a:t>Υο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J et al. Tokyo Guidelines 2018. J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Hepatobiliary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Pancreat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Sci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2018; 25:41–54</a:t>
            </a:r>
            <a:r>
              <a:rPr lang="el-GR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Pisano et al. WSES guidelines. World J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Emerg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Surg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2020;15:61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l-G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8365" t="44872" r="28991" b="27350"/>
          <a:stretch>
            <a:fillRect/>
          </a:stretch>
        </p:blipFill>
        <p:spPr bwMode="auto">
          <a:xfrm>
            <a:off x="6611816" y="2066441"/>
            <a:ext cx="4438622" cy="1626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l="28654" t="31453" r="29327" b="40085"/>
          <a:stretch>
            <a:fillRect/>
          </a:stretch>
        </p:blipFill>
        <p:spPr bwMode="auto">
          <a:xfrm>
            <a:off x="6392506" y="4345553"/>
            <a:ext cx="5002823" cy="1906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2461</Words>
  <Application>Microsoft Office PowerPoint</Application>
  <PresentationFormat>Προσαρμογή</PresentationFormat>
  <Paragraphs>310</Paragraphs>
  <Slides>43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43</vt:i4>
      </vt:variant>
    </vt:vector>
  </HeadingPairs>
  <TitlesOfParts>
    <vt:vector size="44" baseType="lpstr">
      <vt:lpstr>Ροή</vt:lpstr>
      <vt:lpstr>Πολύποδες. Λιθίαση χοληδόχου κύστης. Πότε χολοκυστεκτομή?</vt:lpstr>
      <vt:lpstr>Ι. Χολολιθίαση</vt:lpstr>
      <vt:lpstr>Είδη χολολίθων</vt:lpstr>
      <vt:lpstr>Παράγοντες κινδύνου</vt:lpstr>
      <vt:lpstr>Ασυμπτωματική χολολιθίαση</vt:lpstr>
      <vt:lpstr>Ασυμπτωματική χολολιθίαση/χολοκυστεκτομή? </vt:lpstr>
      <vt:lpstr>Διαγνωστικά κριτήρια Οξείας Χολοκυστίτιδας</vt:lpstr>
      <vt:lpstr>Εξέταση εκλογής για ΟΛΧ</vt:lpstr>
      <vt:lpstr>Άλλες εξετάσεις</vt:lpstr>
      <vt:lpstr>Άλλες εξετάσεις: CT</vt:lpstr>
      <vt:lpstr>Διαγνωστικός αλγόριθμος οξείας χολοκυστίτιδας</vt:lpstr>
      <vt:lpstr>Αντιβιοτικά σχήματα για οξεία χολοκυστίτιδα</vt:lpstr>
      <vt:lpstr>Ποια η καλύτερη θεραπεία ΟΛΧ?</vt:lpstr>
      <vt:lpstr>Διαφάνεια 14</vt:lpstr>
      <vt:lpstr>Πρώιμη vs καθυστερημένη χολοκυστεκτομή </vt:lpstr>
      <vt:lpstr>Πότε πρέπει να γίνεται η ΛΑΠ χολοκυστεκτομή</vt:lpstr>
      <vt:lpstr>Χολοκυστεκτομή ανάλογα με σοβαρότητα νόσου?</vt:lpstr>
      <vt:lpstr>Grade I (ήπια) οξεία χολοκυστίτις</vt:lpstr>
      <vt:lpstr>Θεραπεία Grade I (ήπιας) χολοκυστεκτομής</vt:lpstr>
      <vt:lpstr>Grade II (μέτρια) οξεία χολοκυστίτιδα</vt:lpstr>
      <vt:lpstr>Διαφάνεια 21</vt:lpstr>
      <vt:lpstr>Grade III (σοβαρού βαθμού) οξεία χολοκυστίτιδα</vt:lpstr>
      <vt:lpstr>Διαφάνεια 23</vt:lpstr>
      <vt:lpstr>Παροχέτευση χοληφόρων</vt:lpstr>
      <vt:lpstr>Μετατροπή ΛΑΠ χολoκυστεκτομής σε ανοιχτή</vt:lpstr>
      <vt:lpstr>Συντηρητική αντιμετώπιση</vt:lpstr>
      <vt:lpstr>Οξεία χολοκυστίτιδα/ Συμπεράσματα</vt:lpstr>
      <vt:lpstr>Πολύποδες χοληδόχου κύστης</vt:lpstr>
      <vt:lpstr>Διάγνωση πολύποδα χοληδόχου κύστης</vt:lpstr>
      <vt:lpstr>Διαφάνεια 30</vt:lpstr>
      <vt:lpstr>Αντιμετώπιση (ΛΑΠ) πολυπόδων χολ. κύστης</vt:lpstr>
      <vt:lpstr>Διαφάνεια 32</vt:lpstr>
      <vt:lpstr>Παράγοντες κινδύνου</vt:lpstr>
      <vt:lpstr>Παρακολούθηση ασθενών με μικρούς πολύποδες</vt:lpstr>
      <vt:lpstr>Κι αν μεγαλώσει ο πολύποδας κατά το follow-up?</vt:lpstr>
      <vt:lpstr>Φυσική ιστορία πολυπόδων χολ. κύστης</vt:lpstr>
      <vt:lpstr>Διαφάνεια 37</vt:lpstr>
      <vt:lpstr>Διαφάνεια 38</vt:lpstr>
      <vt:lpstr>Διαφάνεια 39</vt:lpstr>
      <vt:lpstr>Διαφάνεια 40</vt:lpstr>
      <vt:lpstr>Διαφάνεια 41</vt:lpstr>
      <vt:lpstr>Οικονομικά οφέλη από τα guidelines</vt:lpstr>
      <vt:lpstr>Διαφάνεια 43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Πολύποδες. Λιθίαση χοληδόχου κύστης. Πότε χολοκυστεκτομή?</dc:title>
  <dc:creator>Georgios Theocharis</dc:creator>
  <cp:lastModifiedBy>kthomop</cp:lastModifiedBy>
  <cp:revision>49</cp:revision>
  <dcterms:created xsi:type="dcterms:W3CDTF">2026-01-01T18:22:01Z</dcterms:created>
  <dcterms:modified xsi:type="dcterms:W3CDTF">2026-05-19T07:30:43Z</dcterms:modified>
</cp:coreProperties>
</file>