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4"/>
  </p:notesMasterIdLst>
  <p:sldIdLst>
    <p:sldId id="256" r:id="rId3"/>
    <p:sldId id="310" r:id="rId4"/>
    <p:sldId id="321" r:id="rId5"/>
    <p:sldId id="348" r:id="rId6"/>
    <p:sldId id="351" r:id="rId7"/>
    <p:sldId id="471" r:id="rId8"/>
    <p:sldId id="327" r:id="rId9"/>
    <p:sldId id="461" r:id="rId10"/>
    <p:sldId id="462" r:id="rId11"/>
    <p:sldId id="463" r:id="rId12"/>
    <p:sldId id="464" r:id="rId13"/>
    <p:sldId id="459" r:id="rId14"/>
    <p:sldId id="469" r:id="rId15"/>
    <p:sldId id="347" r:id="rId16"/>
    <p:sldId id="333" r:id="rId17"/>
    <p:sldId id="341" r:id="rId18"/>
    <p:sldId id="340" r:id="rId19"/>
    <p:sldId id="319" r:id="rId20"/>
    <p:sldId id="330" r:id="rId21"/>
    <p:sldId id="336" r:id="rId22"/>
    <p:sldId id="460" r:id="rId23"/>
    <p:sldId id="344" r:id="rId24"/>
    <p:sldId id="350" r:id="rId25"/>
    <p:sldId id="345" r:id="rId26"/>
    <p:sldId id="346" r:id="rId27"/>
    <p:sldId id="470" r:id="rId28"/>
    <p:sldId id="467" r:id="rId29"/>
    <p:sldId id="468" r:id="rId30"/>
    <p:sldId id="337" r:id="rId31"/>
    <p:sldId id="466" r:id="rId32"/>
    <p:sldId id="298" r:id="rId33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4T15:48:48.6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4T15:48:50.4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4T15:49:33.1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4T15:49:34.3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4T15:49:43.6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4T15:49:57.8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4T15:49:58.6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7C2B62-9812-4FAF-9946-D6D35D647D19}" type="datetimeFigureOut">
              <a:rPr lang="el-GR" smtClean="0"/>
              <a:pPr/>
              <a:t>8/5/2026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66FF50-55CA-42D4-8800-3F6D40F617D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25814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65F92A-DAB9-4A6A-8694-5CD6BA587D23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6744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8/5/2026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941241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04861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933393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8/5/2026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901315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3852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505946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8/5/2026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346290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8/5/2026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79855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8/5/2026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942017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8/5/2026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383381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8/5/2026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55096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84742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Ψαλίδισμα και στρογγύλεμα μίας γωνίας του ορθογωνίου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11 - Ορθογώνιο τρίγωνο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8/5/2026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10" name="9 - Ελεύθερη σχεδίαση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- Ελεύθερη σχεδίαση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42933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964818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459650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Τίτλος και Πίνακ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43000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ίνακα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30725"/>
          </a:xfrm>
        </p:spPr>
        <p:txBody>
          <a:bodyPr/>
          <a:lstStyle/>
          <a:p>
            <a:pPr lvl="0"/>
            <a:endParaRPr lang="el-GR" noProof="0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32C032-6EA5-4658-933F-42FE311CD427}" type="slidenum">
              <a:rPr lang="el-GR" altLang="en-US">
                <a:solidFill>
                  <a:srgbClr val="FFFFFF"/>
                </a:solidFill>
              </a:rPr>
              <a:pPr/>
              <a:t>‹#›</a:t>
            </a:fld>
            <a:endParaRPr lang="el-GR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545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11787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8/5/2026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12179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8/5/2026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4205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8/5/2026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4071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8/5/2026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6227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8/5/2026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52392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Ψαλίδισμα και στρογγύλεμα μίας γωνίας του ορθογωνίου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11 - Ορθογώνιο τρίγωνο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8/5/2026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10" name="9 - Ελεύθερη σχεδίαση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- Ελεύθερη σχεδίαση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5927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λεύθερη σχεδίαση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/>
              <a:t>Δεύτερου επιπέδου</a:t>
            </a:r>
          </a:p>
          <a:p>
            <a:pPr lvl="2" eaLnBrk="1" latinLnBrk="0" hangingPunct="1"/>
            <a:r>
              <a:rPr kumimoji="0" lang="el-GR"/>
              <a:t>Τρίτου επιπέδου</a:t>
            </a:r>
          </a:p>
          <a:p>
            <a:pPr lvl="3" eaLnBrk="1" latinLnBrk="0" hangingPunct="1"/>
            <a:r>
              <a:rPr kumimoji="0" lang="el-GR"/>
              <a:t>Τέταρτου επιπέδου</a:t>
            </a:r>
          </a:p>
          <a:p>
            <a:pPr lvl="4" eaLnBrk="1" latinLnBrk="0" hangingPunct="1"/>
            <a:r>
              <a:rPr kumimoji="0" lang="el-GR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8/5/2026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grpSp>
        <p:nvGrpSpPr>
          <p:cNvPr id="2" name="1 - Ομάδα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- Ελεύθερη σχεδίαση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13" name="12 - Ελεύθερη σχεδίαση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287298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λεύθερη σχεδίαση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/>
              <a:t>Δεύτερου επιπέδου</a:t>
            </a:r>
          </a:p>
          <a:p>
            <a:pPr lvl="2" eaLnBrk="1" latinLnBrk="0" hangingPunct="1"/>
            <a:r>
              <a:rPr kumimoji="0" lang="el-GR"/>
              <a:t>Τρίτου επιπέδου</a:t>
            </a:r>
          </a:p>
          <a:p>
            <a:pPr lvl="3" eaLnBrk="1" latinLnBrk="0" hangingPunct="1"/>
            <a:r>
              <a:rPr kumimoji="0" lang="el-GR"/>
              <a:t>Τέταρτου επιπέδου</a:t>
            </a:r>
          </a:p>
          <a:p>
            <a:pPr lvl="4" eaLnBrk="1" latinLnBrk="0" hangingPunct="1"/>
            <a:r>
              <a:rPr kumimoji="0" lang="el-GR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8/5/2026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grpSp>
        <p:nvGrpSpPr>
          <p:cNvPr id="2" name="1 - Ομάδα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- Ελεύθερη σχεδίαση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13" name="12 - Ελεύθερη σχεδίαση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1893542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ustomXml" Target="../ink/ink6.xml"/><Relationship Id="rId3" Type="http://schemas.openxmlformats.org/officeDocument/2006/relationships/image" Target="../media/image70.png"/><Relationship Id="rId7" Type="http://schemas.openxmlformats.org/officeDocument/2006/relationships/customXml" Target="../ink/ink5.xml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.xml"/><Relationship Id="rId5" Type="http://schemas.openxmlformats.org/officeDocument/2006/relationships/customXml" Target="../ink/ink3.xml"/><Relationship Id="rId4" Type="http://schemas.openxmlformats.org/officeDocument/2006/relationships/customXml" Target="../ink/ink2.xml"/><Relationship Id="rId9" Type="http://schemas.openxmlformats.org/officeDocument/2006/relationships/customXml" Target="../ink/ink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0" name="Rectangle 8"/>
          <p:cNvSpPr>
            <a:spLocks noGrp="1" noChangeArrowheads="1"/>
          </p:cNvSpPr>
          <p:nvPr>
            <p:ph type="title"/>
          </p:nvPr>
        </p:nvSpPr>
        <p:spPr>
          <a:xfrm>
            <a:off x="1991544" y="274638"/>
            <a:ext cx="821925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l-GR" b="1" dirty="0"/>
              <a:t>Αιμορραγία ανώτερου πεπτικού – ο ρόλος του </a:t>
            </a:r>
            <a:r>
              <a:rPr lang="el-GR" b="1" dirty="0" err="1"/>
              <a:t>ελικοβακτηριδίου</a:t>
            </a:r>
            <a:endParaRPr lang="el-G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Θέση περιεχομένου 7">
            <a:extLst>
              <a:ext uri="{FF2B5EF4-FFF2-40B4-BE49-F238E27FC236}">
                <a16:creationId xmlns:a16="http://schemas.microsoft.com/office/drawing/2014/main" id="{7F55A9EF-00B2-4BBC-8D90-488113C922A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/>
          <a:srcRect l="50180" t="1962"/>
          <a:stretch/>
        </p:blipFill>
        <p:spPr>
          <a:xfrm>
            <a:off x="6816080" y="2107864"/>
            <a:ext cx="3188990" cy="3049328"/>
          </a:xfrm>
          <a:prstGeom prst="rect">
            <a:avLst/>
          </a:prstGeom>
        </p:spPr>
      </p:pic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id="{E44B46FB-B240-4CE6-94AB-4CDCF0EA11E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2186930" y="2086788"/>
            <a:ext cx="3353644" cy="3244275"/>
          </a:xfrm>
          <a:prstGeom prst="rect">
            <a:avLst/>
          </a:prstGeom>
        </p:spPr>
      </p:pic>
      <p:sp>
        <p:nvSpPr>
          <p:cNvPr id="7" name="6 - TextBox"/>
          <p:cNvSpPr txBox="1"/>
          <p:nvPr/>
        </p:nvSpPr>
        <p:spPr>
          <a:xfrm>
            <a:off x="3863752" y="6021289"/>
            <a:ext cx="6048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Γ.Ι. Θεοχάρης. Διευθυντής ΕΣΥ</a:t>
            </a:r>
          </a:p>
          <a:p>
            <a:pPr algn="r"/>
            <a:r>
              <a:rPr lang="el-GR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Γαστρεντερολόγος. ΠΝΠ Ρίου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9054B60-9711-10BE-8021-2813E0297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320"/>
            <a:ext cx="10972800" cy="812800"/>
          </a:xfrm>
        </p:spPr>
        <p:txBody>
          <a:bodyPr>
            <a:normAutofit/>
          </a:bodyPr>
          <a:lstStyle/>
          <a:p>
            <a:pPr algn="ctr"/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Ατροφία στομάχου</a:t>
            </a:r>
          </a:p>
        </p:txBody>
      </p:sp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00675300-E7AE-4B05-4DA3-6645FECAF6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28662" t="25545" r="31073" b="36456"/>
          <a:stretch>
            <a:fillRect/>
          </a:stretch>
        </p:blipFill>
        <p:spPr>
          <a:xfrm>
            <a:off x="1231973" y="1242735"/>
            <a:ext cx="8665682" cy="51111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7514495-BCFB-3A9B-1D76-EC91DC66516C}"/>
              </a:ext>
            </a:extLst>
          </p:cNvPr>
          <p:cNvSpPr txBox="1"/>
          <p:nvPr/>
        </p:nvSpPr>
        <p:spPr>
          <a:xfrm>
            <a:off x="1534958" y="3429000"/>
            <a:ext cx="27322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C1 (</a:t>
            </a:r>
            <a:r>
              <a:rPr lang="el-G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Ατροφία άντρου)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DB9809-3163-A0EB-344B-5B92A8A94F20}"/>
              </a:ext>
            </a:extLst>
          </p:cNvPr>
          <p:cNvSpPr txBox="1"/>
          <p:nvPr/>
        </p:nvSpPr>
        <p:spPr>
          <a:xfrm>
            <a:off x="4501678" y="3244334"/>
            <a:ext cx="27322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C2</a:t>
            </a:r>
            <a:endParaRPr lang="el-G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1FF8E5-2973-39CD-606A-59719331E04F}"/>
              </a:ext>
            </a:extLst>
          </p:cNvPr>
          <p:cNvSpPr txBox="1"/>
          <p:nvPr/>
        </p:nvSpPr>
        <p:spPr>
          <a:xfrm>
            <a:off x="8017691" y="3244334"/>
            <a:ext cx="767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C3 </a:t>
            </a:r>
            <a:endParaRPr lang="el-GR" dirty="0">
              <a:solidFill>
                <a:schemeClr val="bg1"/>
              </a:solidFill>
              <a:cs typeface="Aharoni" panose="020F0502020204030204" pitchFamily="2" charset="-79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9FE06E4-0EAF-9E71-E911-350314C39C8E}"/>
              </a:ext>
            </a:extLst>
          </p:cNvPr>
          <p:cNvSpPr txBox="1"/>
          <p:nvPr/>
        </p:nvSpPr>
        <p:spPr>
          <a:xfrm>
            <a:off x="2294345" y="5799931"/>
            <a:ext cx="7209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O1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F2B10E-5FA9-13B5-83D9-CBB4E89D8097}"/>
              </a:ext>
            </a:extLst>
          </p:cNvPr>
          <p:cNvSpPr txBox="1"/>
          <p:nvPr/>
        </p:nvSpPr>
        <p:spPr>
          <a:xfrm>
            <a:off x="5364770" y="5786891"/>
            <a:ext cx="600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O2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365CB10-0EF0-17EC-2B60-D90E2BF7B24B}"/>
              </a:ext>
            </a:extLst>
          </p:cNvPr>
          <p:cNvSpPr txBox="1"/>
          <p:nvPr/>
        </p:nvSpPr>
        <p:spPr>
          <a:xfrm>
            <a:off x="8314799" y="5670085"/>
            <a:ext cx="6753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O</a:t>
            </a:r>
            <a:r>
              <a:rPr lang="el-GR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1F38B50-C10F-5592-20F5-C8AC6DBAE1F6}"/>
              </a:ext>
            </a:extLst>
          </p:cNvPr>
          <p:cNvSpPr txBox="1"/>
          <p:nvPr/>
        </p:nvSpPr>
        <p:spPr>
          <a:xfrm>
            <a:off x="5347788" y="6452875"/>
            <a:ext cx="610688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Toyoshima O, et al.  World J Gastroenterol  2020 February 7; 26(5): 466-477</a:t>
            </a:r>
          </a:p>
        </p:txBody>
      </p:sp>
    </p:spTree>
    <p:extLst>
      <p:ext uri="{BB962C8B-B14F-4D97-AF65-F5344CB8AC3E}">
        <p14:creationId xmlns:p14="http://schemas.microsoft.com/office/powerpoint/2010/main" val="4197419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86A7E50-602D-B4FB-12F9-D998FA74C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EBE2C35-EDE5-CB0D-9425-C69F86500E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109D5D25-D005-4F2C-0CB4-EC534F9BA9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611" t="37185" r="32037" b="25481"/>
          <a:stretch>
            <a:fillRect/>
          </a:stretch>
        </p:blipFill>
        <p:spPr>
          <a:xfrm>
            <a:off x="609600" y="20449"/>
            <a:ext cx="11115040" cy="659056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473A34E-83D4-5299-3482-4D19AFB329DE}"/>
              </a:ext>
            </a:extLst>
          </p:cNvPr>
          <p:cNvSpPr txBox="1"/>
          <p:nvPr/>
        </p:nvSpPr>
        <p:spPr>
          <a:xfrm>
            <a:off x="980440" y="2946400"/>
            <a:ext cx="26771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l-GR" dirty="0">
                <a:solidFill>
                  <a:schemeClr val="bg1"/>
                </a:solidFill>
              </a:rPr>
              <a:t>Εντερική </a:t>
            </a:r>
            <a:r>
              <a:rPr lang="el-GR" dirty="0" err="1">
                <a:solidFill>
                  <a:schemeClr val="bg1"/>
                </a:solidFill>
              </a:rPr>
              <a:t>μεταπλασία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8D9042-A455-3244-0304-89D4F5D74F89}"/>
              </a:ext>
            </a:extLst>
          </p:cNvPr>
          <p:cNvSpPr txBox="1"/>
          <p:nvPr/>
        </p:nvSpPr>
        <p:spPr>
          <a:xfrm>
            <a:off x="4460240" y="2631748"/>
            <a:ext cx="35610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dirty="0">
                <a:solidFill>
                  <a:schemeClr val="bg1"/>
                </a:solidFill>
              </a:rPr>
              <a:t>Κατά τόπους ερυθρότητα </a:t>
            </a:r>
          </a:p>
          <a:p>
            <a:pPr algn="ctr"/>
            <a:r>
              <a:rPr lang="el-GR" dirty="0">
                <a:solidFill>
                  <a:schemeClr val="bg1"/>
                </a:solidFill>
              </a:rPr>
              <a:t>(</a:t>
            </a:r>
            <a:r>
              <a:rPr lang="en-US" dirty="0">
                <a:solidFill>
                  <a:schemeClr val="bg1"/>
                </a:solidFill>
              </a:rPr>
              <a:t>Map-like redness</a:t>
            </a:r>
            <a:r>
              <a:rPr lang="el-GR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4C898D-4790-7CF1-BFBB-19908B00FEE6}"/>
              </a:ext>
            </a:extLst>
          </p:cNvPr>
          <p:cNvSpPr txBox="1"/>
          <p:nvPr/>
        </p:nvSpPr>
        <p:spPr>
          <a:xfrm>
            <a:off x="8407400" y="2692400"/>
            <a:ext cx="2585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>
                <a:solidFill>
                  <a:schemeClr val="bg1"/>
                </a:solidFill>
              </a:rPr>
              <a:t>Υπερτροφικές πτυχές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CA60E74-D68B-E451-8D8E-C6E2EB036B04}"/>
              </a:ext>
            </a:extLst>
          </p:cNvPr>
          <p:cNvSpPr txBox="1"/>
          <p:nvPr/>
        </p:nvSpPr>
        <p:spPr>
          <a:xfrm>
            <a:off x="1071880" y="5784580"/>
            <a:ext cx="24942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>
                <a:solidFill>
                  <a:schemeClr val="bg1"/>
                </a:solidFill>
              </a:rPr>
              <a:t>Οζώδης διαμόρφωση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FC64F47-E07E-02D0-94AC-68CDBC874ABA}"/>
              </a:ext>
            </a:extLst>
          </p:cNvPr>
          <p:cNvSpPr txBox="1"/>
          <p:nvPr/>
        </p:nvSpPr>
        <p:spPr>
          <a:xfrm>
            <a:off x="4993640" y="5784580"/>
            <a:ext cx="24942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>
                <a:solidFill>
                  <a:schemeClr val="bg1"/>
                </a:solidFill>
              </a:rPr>
              <a:t>Διάχυτη ερυθρότητα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A5292A3-E487-C21C-7B8F-D9A4370704CF}"/>
              </a:ext>
            </a:extLst>
          </p:cNvPr>
          <p:cNvSpPr txBox="1"/>
          <p:nvPr/>
        </p:nvSpPr>
        <p:spPr>
          <a:xfrm>
            <a:off x="8267700" y="5837396"/>
            <a:ext cx="33147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RAC (</a:t>
            </a:r>
            <a:r>
              <a:rPr lang="en-US" dirty="0">
                <a:solidFill>
                  <a:schemeClr val="bg1"/>
                </a:solidFill>
              </a:rPr>
              <a:t>Regular arrangement of collecting venules)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21" name="Εικόνα 20">
            <a:extLst>
              <a:ext uri="{FF2B5EF4-FFF2-40B4-BE49-F238E27FC236}">
                <a16:creationId xmlns:a16="http://schemas.microsoft.com/office/drawing/2014/main" id="{5EEF0866-EA66-2AFC-E3BD-88A6A24299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2611" y="6601810"/>
            <a:ext cx="6108721" cy="30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6972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8F72842-850E-762F-5653-88229E703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675979"/>
          </a:xfrm>
        </p:spPr>
        <p:txBody>
          <a:bodyPr>
            <a:normAutofit/>
          </a:bodyPr>
          <a:lstStyle/>
          <a:p>
            <a:pPr algn="ctr"/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Διαγνωστικά τεστ ανίχνευσης ΗΡ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3316DA4-07D7-9AE2-8232-4FF50D2093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el-GR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Επεμβατικά</a:t>
            </a:r>
            <a:r>
              <a:rPr lang="en-GB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l-GR" sz="2200" u="sng" dirty="0">
                <a:latin typeface="Arial" panose="020B0604020202020204" pitchFamily="34" charset="0"/>
                <a:cs typeface="Arial" panose="020B0604020202020204" pitchFamily="34" charset="0"/>
              </a:rPr>
              <a:t>Α. Συνέχιση </a:t>
            </a:r>
            <a:r>
              <a:rPr lang="en-GB" sz="2200" u="sng" dirty="0">
                <a:latin typeface="Arial" panose="020B0604020202020204" pitchFamily="34" charset="0"/>
                <a:cs typeface="Arial" panose="020B0604020202020204" pitchFamily="34" charset="0"/>
              </a:rPr>
              <a:t>PPIs</a:t>
            </a:r>
            <a:r>
              <a:rPr lang="el-GR" sz="2200" u="sng" dirty="0">
                <a:latin typeface="Arial" panose="020B0604020202020204" pitchFamily="34" charset="0"/>
                <a:cs typeface="Arial" panose="020B0604020202020204" pitchFamily="34" charset="0"/>
              </a:rPr>
              <a:t>: - </a:t>
            </a:r>
            <a:r>
              <a:rPr lang="el-GR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Βιοψία,</a:t>
            </a:r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 (υψηλή ευαισθησία και ειδικότητα),</a:t>
            </a:r>
          </a:p>
          <a:p>
            <a:pPr marL="0" indent="0">
              <a:buNone/>
            </a:pPr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- Καλλιέργεια (ε</a:t>
            </a:r>
            <a:r>
              <a:rPr lang="el-GR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ιδικότητα 100%,πολλαπλές αποτυχίες θεραπειών έλεγχος ευαισθησίας σε αντιβιοτικά, όμως μειωμένη διαθεσιμότητα, υψηλό κόστος).</a:t>
            </a:r>
            <a:endParaRPr lang="en-GB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l-GR" sz="2200" u="sng" dirty="0">
                <a:latin typeface="Arial" panose="020B0604020202020204" pitchFamily="34" charset="0"/>
                <a:cs typeface="Arial" panose="020B0604020202020204" pitchFamily="34" charset="0"/>
              </a:rPr>
              <a:t>Β. Διακοπή </a:t>
            </a:r>
            <a:r>
              <a:rPr lang="en-GB" sz="2200" u="sng" dirty="0">
                <a:latin typeface="Arial" panose="020B0604020202020204" pitchFamily="34" charset="0"/>
                <a:cs typeface="Arial" panose="020B0604020202020204" pitchFamily="34" charset="0"/>
              </a:rPr>
              <a:t>PPIs 2w</a:t>
            </a:r>
            <a:r>
              <a:rPr lang="el-GR" sz="2200" u="sng" dirty="0">
                <a:latin typeface="Arial" panose="020B0604020202020204" pitchFamily="34" charset="0"/>
                <a:cs typeface="Arial" panose="020B0604020202020204" pitchFamily="34" charset="0"/>
              </a:rPr>
              <a:t> -4</a:t>
            </a:r>
            <a:r>
              <a:rPr lang="en-GB" sz="2200" u="sng" dirty="0">
                <a:latin typeface="Arial" panose="020B0604020202020204" pitchFamily="34" charset="0"/>
                <a:cs typeface="Arial" panose="020B0604020202020204" pitchFamily="34" charset="0"/>
              </a:rPr>
              <a:t>w: 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Rapid Urease test (RUT).</a:t>
            </a:r>
            <a:r>
              <a:rPr lang="el-GR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χαμηλό κόστος)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II. </a:t>
            </a:r>
            <a:r>
              <a:rPr lang="el-GR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Μη επεμβατικά</a:t>
            </a:r>
            <a:r>
              <a:rPr lang="en-GB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test</a:t>
            </a:r>
            <a:r>
              <a:rPr lang="el-GR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l-GR" sz="2200" u="sng" dirty="0">
                <a:latin typeface="Arial" panose="020B0604020202020204" pitchFamily="34" charset="0"/>
                <a:cs typeface="Arial" panose="020B0604020202020204" pitchFamily="34" charset="0"/>
              </a:rPr>
              <a:t>Α. Συνέχιση </a:t>
            </a:r>
            <a:r>
              <a:rPr lang="en-US" sz="2200" u="sng" dirty="0">
                <a:latin typeface="Arial" panose="020B0604020202020204" pitchFamily="34" charset="0"/>
                <a:cs typeface="Arial" panose="020B0604020202020204" pitchFamily="34" charset="0"/>
              </a:rPr>
              <a:t>PPIs</a:t>
            </a:r>
            <a:r>
              <a:rPr lang="el-GR" sz="2200" u="sng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Αντισώματα ορού ή ούρων (</a:t>
            </a:r>
            <a:r>
              <a:rPr lang="el-GR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χαμηλό κόστος</a:t>
            </a:r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l-GR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μη χρήσιμο μετά </a:t>
            </a:r>
            <a:endParaRPr lang="en-GB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από θεραπεία εκρίζωσης).</a:t>
            </a:r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l-GR" sz="2200" u="sng" dirty="0">
                <a:latin typeface="Arial" panose="020B0604020202020204" pitchFamily="34" charset="0"/>
                <a:cs typeface="Arial" panose="020B0604020202020204" pitchFamily="34" charset="0"/>
              </a:rPr>
              <a:t>Β. Διακοπή </a:t>
            </a:r>
            <a:r>
              <a:rPr lang="en-GB" sz="2200" u="sng" dirty="0">
                <a:latin typeface="Arial" panose="020B0604020202020204" pitchFamily="34" charset="0"/>
                <a:cs typeface="Arial" panose="020B0604020202020204" pitchFamily="34" charset="0"/>
              </a:rPr>
              <a:t>PPIs 2w</a:t>
            </a:r>
            <a:r>
              <a:rPr lang="el-GR" sz="2200" u="sng" dirty="0">
                <a:latin typeface="Arial" panose="020B0604020202020204" pitchFamily="34" charset="0"/>
                <a:cs typeface="Arial" panose="020B0604020202020204" pitchFamily="34" charset="0"/>
              </a:rPr>
              <a:t> -4</a:t>
            </a:r>
            <a:r>
              <a:rPr lang="en-GB" sz="2200" u="sng" dirty="0">
                <a:latin typeface="Arial" panose="020B0604020202020204" pitchFamily="34" charset="0"/>
                <a:cs typeface="Arial" panose="020B0604020202020204" pitchFamily="34" charset="0"/>
              </a:rPr>
              <a:t>w: </a:t>
            </a:r>
            <a:r>
              <a:rPr lang="en-GB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Urea breath test (UBT)</a:t>
            </a:r>
            <a:r>
              <a:rPr lang="el-GR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(Προ και μετά τη θεραπεία εκρίζωσης).</a:t>
            </a:r>
          </a:p>
          <a:p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Αντιγόνο κοπράνων (</a:t>
            </a: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stool antigen test- SAT).</a:t>
            </a:r>
            <a:endParaRPr lang="el-GR" sz="2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50D257-47BA-32ED-5D2D-5944D7A2F230}"/>
              </a:ext>
            </a:extLst>
          </p:cNvPr>
          <p:cNvSpPr txBox="1"/>
          <p:nvPr/>
        </p:nvSpPr>
        <p:spPr>
          <a:xfrm>
            <a:off x="5469468" y="6324600"/>
            <a:ext cx="611293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Isomoto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H, et al. J. Gastroenterol 2026 Mar 28. </a:t>
            </a:r>
            <a:endParaRPr lang="el-G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C2B8CD38-42A1-0792-A161-C4D8EE3046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9894" y="208110"/>
            <a:ext cx="2498642" cy="166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2372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>
            <a:extLst>
              <a:ext uri="{FF2B5EF4-FFF2-40B4-BE49-F238E27FC236}">
                <a16:creationId xmlns:a16="http://schemas.microsoft.com/office/drawing/2014/main" id="{A41FBB47-4C61-0606-44C5-97C96EA4D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642112"/>
          </a:xfrm>
        </p:spPr>
        <p:txBody>
          <a:bodyPr>
            <a:normAutofit/>
          </a:bodyPr>
          <a:lstStyle/>
          <a:p>
            <a:pPr algn="ctr"/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ΙΙΙ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Α. Μείωση επίπτωσης ΗΡ </a:t>
            </a:r>
          </a:p>
        </p:txBody>
      </p:sp>
      <p:sp>
        <p:nvSpPr>
          <p:cNvPr id="8" name="Θέση περιεχομένου 7">
            <a:extLst>
              <a:ext uri="{FF2B5EF4-FFF2-40B4-BE49-F238E27FC236}">
                <a16:creationId xmlns:a16="http://schemas.microsoft.com/office/drawing/2014/main" id="{FB9EA01D-7DEA-D281-AE58-E26C2B3D6D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Λόγω της: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 εκρίζωσης ΗΡ παγκοσμίως 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 βελτίωσης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κοινωνικο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-οικονομικού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status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και συνθηκών υγιεινής?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Παγκόσμια μείωση επίπτωσης ΗΡ από  </a:t>
            </a:r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2.6%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προ του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1990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σε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43.9%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από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2015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2022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σε ενήλικες.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Αλλά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35.1%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σε παιδιά / εφήβους από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2022.</a:t>
            </a: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id="{1DC347B3-22F0-AC3A-4B03-32815BA9C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924" y="5562587"/>
            <a:ext cx="6114818" cy="30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4073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C990E72-7089-79E2-31F7-DC5327F12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755257"/>
          </a:xfrm>
        </p:spPr>
        <p:txBody>
          <a:bodyPr>
            <a:normAutofit/>
          </a:bodyPr>
          <a:lstStyle/>
          <a:p>
            <a:pPr algn="ctr"/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Β. Εκρίζωση ΗΡ: μειώνει την επίπτωση πεπτικών ελκών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B2A3C44-62CE-0340-4959-C5666057E1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80533" y="2362199"/>
            <a:ext cx="9728199" cy="3242733"/>
          </a:xfrm>
        </p:spPr>
        <p:txBody>
          <a:bodyPr>
            <a:normAutofit fontScale="70000" lnSpcReduction="20000"/>
          </a:bodyPr>
          <a:lstStyle/>
          <a:p>
            <a:r>
              <a:rPr lang="el-GR" sz="2900" dirty="0">
                <a:latin typeface="Arial" panose="020B0604020202020204" pitchFamily="34" charset="0"/>
                <a:cs typeface="Arial" panose="020B0604020202020204" pitchFamily="34" charset="0"/>
              </a:rPr>
              <a:t>ΗΡ κύριος αιτιολογικός παράγοντας δημιουργίας πεπτικού έλκους.</a:t>
            </a:r>
            <a:endParaRPr lang="en-GB" sz="2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9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l-GR" sz="2900" baseline="30000" dirty="0">
                <a:latin typeface="Arial" panose="020B0604020202020204" pitchFamily="34" charset="0"/>
                <a:cs typeface="Arial" panose="020B0604020202020204" pitchFamily="34" charset="0"/>
              </a:rPr>
              <a:t>η</a:t>
            </a:r>
            <a:r>
              <a:rPr lang="el-GR" sz="2900" dirty="0">
                <a:latin typeface="Arial" panose="020B0604020202020204" pitchFamily="34" charset="0"/>
                <a:cs typeface="Arial" panose="020B0604020202020204" pitchFamily="34" charset="0"/>
              </a:rPr>
              <a:t> δεκαετία μετά την ανακάλυψη του 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H. pylori, ~95% </a:t>
            </a:r>
            <a:r>
              <a:rPr lang="el-GR" sz="2900" dirty="0">
                <a:latin typeface="Arial" panose="020B0604020202020204" pitchFamily="34" charset="0"/>
                <a:cs typeface="Arial" panose="020B0604020202020204" pitchFamily="34" charset="0"/>
              </a:rPr>
              <a:t>12δακτυλικών ελκών και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85% </a:t>
            </a:r>
            <a:r>
              <a:rPr lang="el-GR" sz="2900" dirty="0">
                <a:latin typeface="Arial" panose="020B0604020202020204" pitchFamily="34" charset="0"/>
                <a:cs typeface="Arial" panose="020B0604020202020204" pitchFamily="34" charset="0"/>
              </a:rPr>
              <a:t>γαστρικών ελκών συσχετιζόταν με την λοίμωξη από 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H. Pylori</a:t>
            </a:r>
            <a:r>
              <a:rPr lang="el-GR" sz="2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l-GR" sz="2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HP (+) : Lifetime risk </a:t>
            </a:r>
            <a:r>
              <a:rPr lang="el-GR" sz="2900" dirty="0">
                <a:latin typeface="Arial" panose="020B0604020202020204" pitchFamily="34" charset="0"/>
                <a:cs typeface="Arial" panose="020B0604020202020204" pitchFamily="34" charset="0"/>
              </a:rPr>
              <a:t>πεπτικού έλκους</a:t>
            </a:r>
            <a:r>
              <a:rPr lang="en-GB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15%</a:t>
            </a:r>
            <a:r>
              <a:rPr lang="el-GR" sz="29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20%</a:t>
            </a:r>
            <a:r>
              <a:rPr lang="el-GR" sz="29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GB" sz="2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900" dirty="0">
                <a:latin typeface="Arial" panose="020B0604020202020204" pitchFamily="34" charset="0"/>
                <a:cs typeface="Arial" panose="020B0604020202020204" pitchFamily="34" charset="0"/>
              </a:rPr>
              <a:t>Η εκρίζωσή του μειώνει σημαντικά την πιθανότητα υποτροπής έλκους (γαστρικών, 12δακτυλικών). </a:t>
            </a:r>
          </a:p>
          <a:p>
            <a:r>
              <a:rPr lang="el-GR" sz="2900" dirty="0" err="1">
                <a:latin typeface="Arial" panose="020B0604020202020204" pitchFamily="34" charset="0"/>
                <a:cs typeface="Arial" panose="020B0604020202020204" pitchFamily="34" charset="0"/>
              </a:rPr>
              <a:t>Μετανάλυση</a:t>
            </a:r>
            <a:r>
              <a:rPr lang="el-GR" sz="2900" dirty="0">
                <a:latin typeface="Arial" panose="020B0604020202020204" pitchFamily="34" charset="0"/>
                <a:cs typeface="Arial" panose="020B0604020202020204" pitchFamily="34" charset="0"/>
              </a:rPr>
              <a:t> 55 μελετών: Υπεροχή στην επούλωση των 12δακτυλικών ελκών </a:t>
            </a:r>
            <a:r>
              <a:rPr lang="en-GB" sz="2900" dirty="0">
                <a:latin typeface="Arial" panose="020B0604020202020204" pitchFamily="34" charset="0"/>
                <a:cs typeface="Arial" panose="020B0604020202020204" pitchFamily="34" charset="0"/>
              </a:rPr>
              <a:t>vs 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PPIS, </a:t>
            </a:r>
            <a:r>
              <a:rPr lang="el-GR" sz="2900" dirty="0">
                <a:latin typeface="Arial" panose="020B0604020202020204" pitchFamily="34" charset="0"/>
                <a:cs typeface="Arial" panose="020B0604020202020204" pitchFamily="34" charset="0"/>
              </a:rPr>
              <a:t>μη θεραπείας.</a:t>
            </a:r>
            <a:endParaRPr lang="en-GB" sz="2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0B92549D-C18B-C3E5-2FEC-1264A02D57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30800" y="5984579"/>
            <a:ext cx="6451599" cy="560154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fi-FI" sz="1100" dirty="0">
                <a:latin typeface="Arial" panose="020B0604020202020204" pitchFamily="34" charset="0"/>
                <a:cs typeface="Arial" panose="020B0604020202020204" pitchFamily="34" charset="0"/>
              </a:rPr>
              <a:t>Ali A., et al.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Gastroenterology Report, 11, 2023, goad011</a:t>
            </a:r>
          </a:p>
          <a:p>
            <a:pPr algn="r"/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Katelaris P, et al. J Clin Gastroenterol 2023;57:111-126.</a:t>
            </a:r>
          </a:p>
          <a:p>
            <a:pPr algn="r"/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Ford AC, et al. Cochrane Database Syst Rev 2016;4:CD003840</a:t>
            </a:r>
            <a:endParaRPr lang="el-G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Gisbert JP, et al. Aliment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Pharmacol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Ther 2004; 19: 617‑629.</a:t>
            </a:r>
            <a:endParaRPr lang="el-G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1735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76B760F-9D60-9D0A-5CCF-C1723BE69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Γ. 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H </a:t>
            </a:r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εκρίζωση Η.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Pylori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άλλαξε επιδημιολογία 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OAA</a:t>
            </a:r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Π από πεπτικά έλκη.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04246DF-1F5E-4DCF-FAD4-40AAA4B16E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Ο κίνδυνος από αιμορραγία πεπτικών ελκών αυξάνεται όταν ΗΡ (+) κατά 1,7 φορές. </a:t>
            </a:r>
          </a:p>
          <a:p>
            <a:endParaRPr lang="el-G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Εκρίζωση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H. Pylori</a:t>
            </a:r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,                            }</a:t>
            </a:r>
          </a:p>
          <a:p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PPIs</a:t>
            </a:r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,                                                   }</a:t>
            </a:r>
          </a:p>
          <a:p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Εύκολη πρόσβαση σε ενδοσκόπηση }</a:t>
            </a: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 ---</a:t>
            </a:r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μείωση νοσηλειών για αιμορραγία από πεπτικά έλκη              </a:t>
            </a:r>
          </a:p>
          <a:p>
            <a:pPr marL="0" indent="0">
              <a:buNone/>
            </a:pPr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τις τελευταίες δεκαετίες.</a:t>
            </a:r>
          </a:p>
          <a:p>
            <a:endParaRPr lang="el-G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Πιο συχνά σε ασθενείς:</a:t>
            </a:r>
          </a:p>
          <a:p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- ηλικιωμένους (&gt;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60% </a:t>
            </a:r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ασθενών &gt;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60 </a:t>
            </a:r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ετών και περίπου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20% </a:t>
            </a:r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80 </a:t>
            </a:r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ετών).</a:t>
            </a: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- που λαμβάνουν νεότερα </a:t>
            </a:r>
            <a:r>
              <a:rPr lang="el-GR" sz="2200" dirty="0" err="1">
                <a:latin typeface="Arial" panose="020B0604020202020204" pitchFamily="34" charset="0"/>
                <a:cs typeface="Arial" panose="020B0604020202020204" pitchFamily="34" charset="0"/>
              </a:rPr>
              <a:t>αντιαιμοπεταλιακά</a:t>
            </a:r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, αντιπηκτικά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non-steroidal anti-inflammatory drugs (NSAIDs)</a:t>
            </a:r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, αναστολείς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cyclo-oxygenase 2 (COX 2) </a:t>
            </a:r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και συνδυασμούς.</a:t>
            </a:r>
          </a:p>
          <a:p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-με συν-νοσηρότητα. </a:t>
            </a:r>
          </a:p>
          <a:p>
            <a:pPr algn="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Wong SH, Sung JJY. Best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Pract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Res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ClinGastroenterol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 2013 Oct;27(5):639-47.</a:t>
            </a:r>
            <a:endParaRPr lang="el-G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Popa DG, et al. Exp Ther Med. 2021 Oct;22(4):1147.</a:t>
            </a:r>
            <a:endParaRPr lang="el-G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l-G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0E69B26F-9169-DBA8-CFF3-BD8691457D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9680" y="833897"/>
            <a:ext cx="4437226" cy="941129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405257D9-3ACD-B5A9-5C88-9AF58F9912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9292" y="6180228"/>
            <a:ext cx="6133108" cy="30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8560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543296B-E798-CBF4-D335-01D1194C5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B9BB27A-1E7E-EE68-11E8-F0CE747AC8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EA3E812B-66D9-CBA8-13A8-4164E320177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27693" t="36000" r="28004" b="24626"/>
          <a:stretch>
            <a:fillRect/>
          </a:stretch>
        </p:blipFill>
        <p:spPr>
          <a:xfrm>
            <a:off x="821093" y="391885"/>
            <a:ext cx="10375641" cy="57633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53BEA86-926B-592D-3913-84B1B4AD6DAF}"/>
              </a:ext>
            </a:extLst>
          </p:cNvPr>
          <p:cNvSpPr txBox="1"/>
          <p:nvPr/>
        </p:nvSpPr>
        <p:spPr>
          <a:xfrm>
            <a:off x="5712667" y="6324600"/>
            <a:ext cx="610688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Lee H, et al.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Korean J Gastroenterol Vol. 85 No. 4, 484-490</a:t>
            </a:r>
            <a:endParaRPr lang="el-G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4972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2F0AA7B-E831-11A7-73BE-1D646D386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16C1CC5-C0CF-8EB4-0013-210B3B5CA3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38ADDD0B-6170-00C1-D54B-07D8E9447FB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30584" t="53741" r="31236" b="16327"/>
          <a:stretch>
            <a:fillRect/>
          </a:stretch>
        </p:blipFill>
        <p:spPr>
          <a:xfrm>
            <a:off x="550413" y="510022"/>
            <a:ext cx="10860926" cy="53216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B4D34AF-4AC0-7B40-EFB7-34AC8BB36BF6}"/>
              </a:ext>
            </a:extLst>
          </p:cNvPr>
          <p:cNvSpPr txBox="1"/>
          <p:nvPr/>
        </p:nvSpPr>
        <p:spPr>
          <a:xfrm>
            <a:off x="5712667" y="6324600"/>
            <a:ext cx="610688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Lee H, et al.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Korean J Gastroenterol Vol. 85 No. 4, 484-490</a:t>
            </a:r>
            <a:endParaRPr lang="el-G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3465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2339233B-D9F0-473C-ACE1-3D34D3D75A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704088"/>
            <a:ext cx="10972800" cy="614503"/>
          </a:xfrm>
        </p:spPr>
        <p:txBody>
          <a:bodyPr>
            <a:noAutofit/>
          </a:bodyPr>
          <a:lstStyle/>
          <a:p>
            <a:pPr algn="ctr" eaLnBrk="1" hangingPunct="1"/>
            <a:r>
              <a:rPr lang="el-GR" altLang="el-GR" sz="3200" dirty="0">
                <a:latin typeface="Arial" panose="020B0604020202020204" pitchFamily="34" charset="0"/>
                <a:cs typeface="Arial" panose="020B0604020202020204" pitchFamily="34" charset="0"/>
              </a:rPr>
              <a:t> Ενδείξεις θεραπείας εκρίζωσης</a:t>
            </a:r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F97E943E-DAD4-4726-BA82-A5A32A954DAE}"/>
              </a:ext>
            </a:extLst>
          </p:cNvPr>
          <p:cNvSpPr>
            <a:spLocks noGrp="1" noChangeArrowheads="1"/>
          </p:cNvSpPr>
          <p:nvPr>
            <p:ph sz="quarter" idx="2"/>
          </p:nvPr>
        </p:nvSpPr>
        <p:spPr>
          <a:xfrm>
            <a:off x="709083" y="1828800"/>
            <a:ext cx="5484285" cy="4315173"/>
          </a:xfrm>
        </p:spPr>
        <p:txBody>
          <a:bodyPr rtlCol="0">
            <a:normAutofit fontScale="92500" lnSpcReduction="20000"/>
          </a:bodyPr>
          <a:lstStyle/>
          <a:p>
            <a:pPr>
              <a:defRPr/>
            </a:pPr>
            <a:r>
              <a:rPr lang="el-G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Πεπτικό έλκος ή ιστορικό πεπτικού έλκους (με ή χωρίς επιπλοκές).</a:t>
            </a:r>
          </a:p>
          <a:p>
            <a:pPr>
              <a:defRPr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Gastric mucosa- associated lymphoid tissue (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MALT 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λέμφωμα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defRPr/>
            </a:pP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Ατροφία βλεννογόνου και/ή εντερική </a:t>
            </a:r>
            <a:r>
              <a:rPr lang="el-GR" sz="2400" dirty="0" err="1">
                <a:latin typeface="Arial" panose="020B0604020202020204" pitchFamily="34" charset="0"/>
                <a:cs typeface="Arial" panose="020B0604020202020204" pitchFamily="34" charset="0"/>
              </a:rPr>
              <a:t>μεταπλασία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defRPr/>
            </a:pP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Μετά από εκτομή πρώιμου καρκίνου στομάχου.</a:t>
            </a:r>
          </a:p>
          <a:p>
            <a:pPr>
              <a:defRPr/>
            </a:pP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Συγγενής α’ βαθμού ασθενών με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στομάχου</a:t>
            </a:r>
          </a:p>
          <a:p>
            <a:pPr>
              <a:defRPr/>
            </a:pPr>
            <a:r>
              <a:rPr lang="el-G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Επιθυμία του ασθενούς 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(μετά από συζήτηση με Ιατρό τους)</a:t>
            </a:r>
          </a:p>
          <a:p>
            <a:pPr>
              <a:defRPr/>
            </a:pP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Μείωση κινδύνου πεπτικού έλκους και ΟΑΑΠ σε χρήση ΜΣΑΦ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956BA185-B9A4-41A4-599C-A326095AA3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68278" y="1828800"/>
            <a:ext cx="5314123" cy="4531520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Προ έναρξης ασπιρίνης σε ασθενείς με υψηλό κίνδυνο για πεπτικό έλκος και επιπλοκές πεπτικού έλκους.</a:t>
            </a:r>
          </a:p>
          <a:p>
            <a:pPr>
              <a:defRPr/>
            </a:pP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Ασθενείς υπό μικρή δόση ασπιρίνης και ιστορικό ΟΑΑΠ ή διάτρησης. </a:t>
            </a:r>
          </a:p>
          <a:p>
            <a:pPr>
              <a:defRPr/>
            </a:pP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Λειτουργική δυσπεψία</a:t>
            </a:r>
          </a:p>
          <a:p>
            <a:pPr>
              <a:defRPr/>
            </a:pP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ΓΟΠ σε ασθενείς που χρειάζονται μακροχρόνια αγωγή με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PPIs.</a:t>
            </a:r>
          </a:p>
          <a:p>
            <a:pPr>
              <a:defRPr/>
            </a:pP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Ανεξήγητη ιδιοπαθής </a:t>
            </a:r>
            <a:r>
              <a:rPr lang="el-GR" sz="2400" dirty="0" err="1">
                <a:latin typeface="Arial" panose="020B0604020202020204" pitchFamily="34" charset="0"/>
                <a:cs typeface="Arial" panose="020B0604020202020204" pitchFamily="34" charset="0"/>
              </a:rPr>
              <a:t>θρομβοκυττοπενική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 πορφύρα ή σιδηροπενική αναιμία</a:t>
            </a:r>
          </a:p>
          <a:p>
            <a:pPr>
              <a:defRPr/>
            </a:pP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Ως στρατηγική για πρόληψη γαστρικού καρκίνου σε κοινότητες με υψηλή επίπτωση. </a:t>
            </a:r>
          </a:p>
          <a:p>
            <a:endParaRPr lang="el-GR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22BE27-D0B4-277B-E663-BE08DC3FB18E}"/>
              </a:ext>
            </a:extLst>
          </p:cNvPr>
          <p:cNvSpPr txBox="1"/>
          <p:nvPr/>
        </p:nvSpPr>
        <p:spPr>
          <a:xfrm>
            <a:off x="5115339" y="6206431"/>
            <a:ext cx="610925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4320" marR="0" lvl="0" indent="-27432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Fock KM, et al. J Gastroenterol Hepatol. 2009;24:1587–1600.</a:t>
            </a:r>
            <a:endParaRPr kumimoji="0" lang="el-G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63C50CC-3C69-8AC2-5BB9-CB33E27BE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31520"/>
            <a:ext cx="6060141" cy="548640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V.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OAA</a:t>
            </a:r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Π από πεπτικό έλκος- ανίχνευση ΗΡ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72407A3-7343-D97A-7331-4C6D35AA71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111962"/>
            <a:ext cx="10972800" cy="4389120"/>
          </a:xfrm>
        </p:spPr>
        <p:txBody>
          <a:bodyPr>
            <a:normAutofit fontScale="70000" lnSpcReduction="20000"/>
          </a:bodyPr>
          <a:lstStyle/>
          <a:p>
            <a:r>
              <a:rPr lang="el-G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Πότε να γίνεται η ανίχνευση ΗΡ?</a:t>
            </a:r>
            <a:endParaRPr lang="en-GB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Πρώιμη θεραπεία εκρίζωσης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σχετίζεται με μειωμένο κίνδυνο υποτροπής πεπτικού έλκους και επιπλοκών από έλκος (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75%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μικρότερος κίνδυνος </a:t>
            </a:r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επαναιμορραγίας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σε εκρίζωση έλκους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vs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όχι εκρίζωση, αλλά χορήγηση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PPIs)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Κίνδυνος αυξάνεται μετά από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-30 ημέρες καθυστέρηση.</a:t>
            </a:r>
          </a:p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Κίνδυνος γαστρικού καρκίνου αυξάνεται μετά από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61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365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ημέρες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Index endoscopy.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Σε περίπτωση (-)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test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. Επανέλεγχος σε </a:t>
            </a:r>
            <a:r>
              <a:rPr lang="el-G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με νέο έλεγχο για ΗΡ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Ψευδώς (-) τεστ).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12.5 % (+) τεστ σε βιοψία ή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breath test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σε </a:t>
            </a:r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προηγηθέν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(-) έλεγχο για ΗΡ.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Gralnek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Ian M et al. ESGE Guidelines. Endoscopy 2021; 53: 300–332</a:t>
            </a:r>
          </a:p>
          <a:p>
            <a:pPr algn="r"/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Lim LG, et al.</a:t>
            </a:r>
            <a:r>
              <a:rPr lang="sv-SE" sz="1100" dirty="0">
                <a:latin typeface="Arial" panose="020B0604020202020204" pitchFamily="34" charset="0"/>
                <a:cs typeface="Arial" panose="020B0604020202020204" pitchFamily="34" charset="0"/>
              </a:rPr>
              <a:t>Turk J Gastroenterol 2014; 25: 157–161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r"/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Sverden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E, et al.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Gastrointest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Endosc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2018 Aug;88 (2):242-250.e1.</a:t>
            </a:r>
          </a:p>
          <a:p>
            <a:endParaRPr lang="el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A498B3FC-A058-A795-3FA0-EA56F60A34A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76687" y="8840"/>
            <a:ext cx="5715313" cy="2542639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4607DCD9-F67C-C136-3ADE-C4A94DA414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9613" y="1031132"/>
            <a:ext cx="1830736" cy="44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239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>
            <a:extLst>
              <a:ext uri="{FF2B5EF4-FFF2-40B4-BE49-F238E27FC236}">
                <a16:creationId xmlns:a16="http://schemas.microsoft.com/office/drawing/2014/main" id="{D9B86644-58B5-73BD-A268-F6986D34A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Οξεία αιμορραγία ανώτερου πεπτικού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(OAA</a:t>
            </a:r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Π)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60BD65-153E-9482-C80B-7F9066E684A0}"/>
              </a:ext>
            </a:extLst>
          </p:cNvPr>
          <p:cNvSpPr txBox="1"/>
          <p:nvPr/>
        </p:nvSpPr>
        <p:spPr>
          <a:xfrm>
            <a:off x="2279576" y="1700809"/>
            <a:ext cx="763284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Μη </a:t>
            </a:r>
            <a:r>
              <a:rPr kumimoji="0" lang="el-GR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κιρσική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οξεία αιμορραγία ανώτερου πεπτικού: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80-160 ασθενείς /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100,000 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ασθενείς.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Θνητότητα: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2% 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%.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Πιο συχνό αίτιο ΟΑΑΠ: Πεπτικό έλκος </a:t>
            </a:r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(Η.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Pylori,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NSAIDs)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9D7F30-4C0E-9633-3470-A3DBDCE2CFB3}"/>
              </a:ext>
            </a:extLst>
          </p:cNvPr>
          <p:cNvSpPr txBox="1"/>
          <p:nvPr/>
        </p:nvSpPr>
        <p:spPr>
          <a:xfrm>
            <a:off x="3686830" y="5676719"/>
            <a:ext cx="728315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Hreinsson JP, et al. Scand J Gastroenterol. 2013;48(4):439-447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 de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Franchis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et al. J Hepatol. 2022 April ; 76(4): 959–974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.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el-GR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8199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0146167-8801-C9F0-3185-52DDCB641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600" dirty="0">
                <a:latin typeface="Arial" panose="020B0604020202020204" pitchFamily="34" charset="0"/>
                <a:cs typeface="Arial" panose="020B0604020202020204" pitchFamily="34" charset="0"/>
              </a:rPr>
              <a:t>Ποιος ο καλύτερος τρόπος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3600" dirty="0">
                <a:latin typeface="Arial" panose="020B0604020202020204" pitchFamily="34" charset="0"/>
                <a:cs typeface="Arial" panose="020B0604020202020204" pitchFamily="34" charset="0"/>
              </a:rPr>
              <a:t>ανίχνευσης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HP</a:t>
            </a:r>
            <a:r>
              <a:rPr lang="el-GR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br>
              <a:rPr lang="el-GR" sz="5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A838EEA-F3DD-6302-BBC8-5D35CCFB95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ACG) guidelines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τεστ με βιοψίες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(ESGE)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(ASGE)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: δεν ξεκαθαρίζουν την μέθοδο.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Μειωμένη διαγνωστική αξία των τεστ για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HP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κατά την αιμορραγία από πεπτικό έλκος (όχι απόλυτα κατανοητός μηχανισμός):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 Πρόσφατη χρήση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PPI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: μπορούν να αλλάξουν και να μειώσουν τον αριθμό και το φορτίο των οργανισμών. 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 Αίμα εντός στομάχου: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περίεχει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αλβουμίνη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και πλάσμα με παράγοντες που μπορεί να επηρεάσουν τα βακτήρια (αλκαλικό περιβάλλον).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Υπο</a:t>
            </a:r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εκτίμηση αληθούς επίπτωσης ΗΡ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Combined test?</a:t>
            </a:r>
          </a:p>
          <a:p>
            <a:pPr algn="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Vörhendi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N, et al. </a:t>
            </a:r>
            <a: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  <a:t>Ther Adv Gastroenterol 2020, Vol. 13: 1–14</a:t>
            </a:r>
            <a:endParaRPr lang="el-G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4765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A77A737-5E26-E39E-162D-88CB7BF1A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dirty="0"/>
              <a:t>Γιατί δεν γίνεται πρώιμα θεραπεία εκρίζωσης.</a:t>
            </a:r>
            <a:br>
              <a:rPr lang="el-GR" sz="3200" dirty="0"/>
            </a:br>
            <a:endParaRPr lang="el-GR" sz="32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75642DA-F1D5-C02F-18B9-445891393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Ασθενείς νοσηλευόμενοι με πεπτικό έλκος ή επιπλοκή του : συχνά όχι έλεγχος για λοίμωξη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 pylori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κατά τη νοσηλεία --- όχι θεραπεία εκρίζωσης για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 pylori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σύντομα μετά τη διάγνωση πεπτικού έλκους. Λήψη μόνο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PPI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(όχι εκρίζωση Η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pylori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Καθυστέρηση στην έναρξη θεραπείας:</a:t>
            </a:r>
          </a:p>
          <a:p>
            <a:pPr marL="0" indent="0">
              <a:buNone/>
            </a:pP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    - Αμέλεια.</a:t>
            </a:r>
          </a:p>
          <a:p>
            <a:pPr marL="0" indent="0">
              <a:buNone/>
            </a:pP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    - Ψευδώς (-)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tests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για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H pylori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    -Όχι λήψη βιοψιών (συνήθως σε επείγουσες καταστάσεις- αιμορραγία ή διάτρηση)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 Αντίσταση στην αντιβιοτική αγωγή (παγκόσμιο πρόβλημα πλέον).</a:t>
            </a:r>
          </a:p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43%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ασθενών με νοσηλεία για ΟΑΑΠ λόγω πεπτικού έλκους δεν λαμβάνουν θεραπεία εκρίζωσης 90 μέρες από την διάγνωση.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r"/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Sverden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E, et al.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Gastrointest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Endosc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 2018Aug;88 (2):242-250.e1.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6691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DE470B0-8765-8876-47A9-B3CAC5E29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356955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V.</a:t>
            </a:r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Πώς μπορούμε να μειώσουμε τον κίνδυνο υποτροπής αιμορραγίας από πεπτικά έλκη (1)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8E1A032-5C78-8B18-1F9E-F065238BDB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Ασθενείς με ΟΑΑΠ από πεπτικά έλκη:</a:t>
            </a:r>
          </a:p>
          <a:p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Τεστ για ΗΡ και ανάλογα αποτελέσματος----εκρίζωση ΗΡ.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Σε χρήση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NSAIDs,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αντιπηκτικών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αντιαιμοπεταλιακών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φαρμάκων και συνδυασμών πρέπει να </a:t>
            </a:r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επανελέγχεται η ένδειξη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Χρόνια </a:t>
            </a:r>
            <a:r>
              <a:rPr lang="el-GR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συγχορήγηση</a:t>
            </a:r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PPIs. </a:t>
            </a:r>
            <a:endParaRPr lang="el-GR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. + Χρήση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NSAID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: Αν χρειάζονται ---χρήση χαμηλής δόσης εκλεκτικών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COX-2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. + Χρήση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aspirin-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-- Έλεγχος ένδειξη χορήγησης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aspirin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   - Α. Πρωτογενής πρόληψη: διακοπή.</a:t>
            </a:r>
          </a:p>
          <a:p>
            <a:pPr marL="0" indent="0">
              <a:buNone/>
            </a:pP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   - Β.  Δευτερογενής πρόληψη: χαμηλή δόση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aspirin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μετά από επιτυχή αιμόσταση: εντός 3- 7 ημερών.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1535086D-96F3-56C3-89B6-EDD34CA60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5321" y="6025870"/>
            <a:ext cx="2847079" cy="29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7900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B854A54-71C9-3206-4D52-02B4F81F6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81393"/>
            <a:ext cx="10972800" cy="779272"/>
          </a:xfrm>
        </p:spPr>
        <p:txBody>
          <a:bodyPr>
            <a:normAutofit fontScale="90000"/>
          </a:bodyPr>
          <a:lstStyle/>
          <a:p>
            <a:pPr algn="ctr"/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HEAT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(Helicobacter Eradication Aspirin Trial)</a:t>
            </a:r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αποτελέσματα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5AD2FD0-FC40-E123-5298-A33E97FFA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238" y="1234440"/>
            <a:ext cx="10972800" cy="4389120"/>
          </a:xfrm>
        </p:spPr>
        <p:txBody>
          <a:bodyPr>
            <a:noAutofit/>
          </a:bodyPr>
          <a:lstStyle/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Από 14/09/2012- 22/11/2017 (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1208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κέντρα σε Ην. Βασίλειο): Τυχαιοποιημένη διπλή τυφλή,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placebo-controlled trial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Ασθενείς &gt; 60 ετών που λαμβάναν τακτικά ασπιρίνη ≤ 325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mg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και (+)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breath testing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για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 pylori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5352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τυχαιοποιήθηκαν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(1/1) συνδυασμός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clarithromycin 500 mg, metronidazole 400 mg,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και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lansoprazole 30 mg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x2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w)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ή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placebo (control).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με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follow up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έτη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(IQR 3·9–6·4).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Primary end point :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νοσηλεία ή θάνατος λόγω αιμορραγίας από πεπτικό έλκος στα 5 χρόνια του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follow-up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44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επεισόδια ΟΑΑΠ λόγω πεπτικού έλκους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(18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στην ομάδα της εκρίζωσης και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26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στην ομάδα του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control). </a:t>
            </a: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Στατιστικά σημαντική μείωση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group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εκρίζωσης τα πρώτα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2·5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έτη του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follow-up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control group -hazard ratio [HR] 0·35 [95% CI 0·14–0·89]; p=0·028). </a:t>
            </a: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65% </a:t>
            </a:r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μείωση αιμορραγίας από πεπτικά έλκη τα πρώτα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 </a:t>
            </a:r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χρόνια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της παρακολούθησης σε ασθενείς με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 pylori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που παίρναν τακτικά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aspirin </a:t>
            </a:r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και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πήραν </a:t>
            </a:r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θεραπεία εκρίζωσης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 pylori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σε σχέση με αυτούς που δεν πήραν.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Όχι διαφορά μετά τα 2,5 έτη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p=0·54). </a:t>
            </a: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1F2CBD-B7C0-4D8F-2889-61FFE55807DB}"/>
              </a:ext>
            </a:extLst>
          </p:cNvPr>
          <p:cNvSpPr txBox="1"/>
          <p:nvPr/>
        </p:nvSpPr>
        <p:spPr>
          <a:xfrm>
            <a:off x="6096000" y="6139934"/>
            <a:ext cx="61061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da-DK" sz="1100" dirty="0">
                <a:latin typeface="Arial" panose="020B0604020202020204" pitchFamily="34" charset="0"/>
                <a:cs typeface="Arial" panose="020B0604020202020204" pitchFamily="34" charset="0"/>
              </a:rPr>
              <a:t>Hawkey C et al. Lancet 2022; 400: 1597–606</a:t>
            </a:r>
          </a:p>
        </p:txBody>
      </p:sp>
    </p:spTree>
    <p:extLst>
      <p:ext uri="{BB962C8B-B14F-4D97-AF65-F5344CB8AC3E}">
        <p14:creationId xmlns:p14="http://schemas.microsoft.com/office/powerpoint/2010/main" val="5532360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CF5FDE1-F67D-BC75-F80B-F4806D202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023112"/>
          </a:xfrm>
        </p:spPr>
        <p:txBody>
          <a:bodyPr>
            <a:normAutofit/>
          </a:bodyPr>
          <a:lstStyle/>
          <a:p>
            <a:pPr algn="ctr"/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Πώς μπορούμε να μειώσουμε τον κίνδυνο υποτροπής αιμορραγίας από πεπτικά έλκη (2)</a:t>
            </a:r>
            <a:endParaRPr lang="el-GR" sz="32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940D684-CC0E-34C4-03CE-58AF2BEC1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. +</a:t>
            </a:r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Διπλή </a:t>
            </a:r>
            <a:r>
              <a:rPr lang="el-GR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αντιαιμοπεταλιακή</a:t>
            </a:r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αγωγή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: Η ένδειξη διπλής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αντιαιμοπεταλιακής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αγωγής πάντα δευτερογενής πρόληψη καρδιαγγειακών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συμβαμάτων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 Πρώτο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αντιαιμοπεταλιακό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(συνήθως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aspirin)</a:t>
            </a:r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πρώιμη χορήγηση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και το </a:t>
            </a:r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δεύτερο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επανέναρξη συνήθως </a:t>
            </a:r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έως 5ημέρες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μετά από αιμόσταση και συζήτηση με καρδιολόγο ή νευρολόγο. 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iii.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l-GR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Αντικουμαρινικά</a:t>
            </a:r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VKAC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vitamin- K- dependent anticoagulant.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)---. Σε ένδειξη επανέναρξη εντός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3–15 </a:t>
            </a:r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ημερών.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Σε </a:t>
            </a:r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υψηλό κίνδυνο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θρομβοεμβολικού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επεισοδίου επανέναρξη εντός </a:t>
            </a:r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ημερών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Χορήγηση </a:t>
            </a:r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γέφυρας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με χαμηλού μοριακού βάρους ηπαρίνη ή κλασική ηπαρίνη σε πολύ υψηλού κινδύνου ασθενείς. </a:t>
            </a:r>
          </a:p>
          <a:p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/>
          </a:p>
          <a:p>
            <a:pPr algn="r"/>
            <a:r>
              <a:rPr lang="da-DK" sz="1100" dirty="0">
                <a:latin typeface="Arial" panose="020B0604020202020204" pitchFamily="34" charset="0"/>
                <a:cs typeface="Arial" panose="020B0604020202020204" pitchFamily="34" charset="0"/>
              </a:rPr>
              <a:t>Sung JJY, et al. Gut 2021;70:818–824.</a:t>
            </a:r>
            <a:endParaRPr lang="el-G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087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22D539E-F097-D5A1-379C-0543E8DB2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901192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Πώς μπορούμε να μειώσουμε τον κίνδυνο υποτροπής αιμορραγίας από πεπτικά έλκη (3)</a:t>
            </a:r>
            <a:endParaRPr lang="el-GR" sz="32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2DA118D-7D2B-0494-70C6-CFE89E8455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l-G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+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DOAC</a:t>
            </a:r>
            <a:r>
              <a:rPr lang="el-G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Προσοχή σε τυχόν νεφρική βλάβη στην επανέναρξη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DOACs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(κυρίως σε ασθενείς με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abigatran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/Pradaxa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και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creatinine clearance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15 mL/ min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Rivaroxaban (Xarelto) ,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pixaban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(Eliquis)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όχι σε ασθενείς με ηπατική μη </a:t>
            </a:r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αντιρροπούμενη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νόσο.</a:t>
            </a:r>
          </a:p>
          <a:p>
            <a:pPr marL="0" indent="0">
              <a:buNone/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  Πρώιμη επανέναρξη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DOACS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εντός ημερών από επιτυχή αιμόσταση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εντός 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3–15</a:t>
            </a:r>
            <a:r>
              <a:rPr lang="el-G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ημερών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Δεν απαιτείται γέφυρα με ηπαρίνη.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V. I</a:t>
            </a:r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διοπαθή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έλκη (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non-H. pylori, non- NSAID)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: Υψηλός κίνδυνος υποτροπής και θνητότητας. </a:t>
            </a:r>
          </a:p>
          <a:p>
            <a:pPr marL="0" indent="0">
              <a:buNone/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-  Κρυφή χρήση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NSAIDs 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- Ψευδώς (-)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H. pylori test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(επανέλεγχος εντός 4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w). </a:t>
            </a: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- Zollinger- Ellison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Σ.  (έλεγχος επιπέδων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gastrin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0" indent="0">
              <a:buNone/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- Κακοήθεια (βιοψία από έλκος). </a:t>
            </a:r>
          </a:p>
          <a:p>
            <a:pPr marL="0" indent="0">
              <a:buNone/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- άλλα φάρμακα (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SSRIs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αυτοάνοσα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(σπάνια).</a:t>
            </a:r>
          </a:p>
          <a:p>
            <a:pPr marL="0" indent="0">
              <a:buNone/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- Χρόνια ισχαιμία (σπάνια) σε ασθενείς με καρδιαγγειακή ή πνευμονική Νόσο.</a:t>
            </a:r>
          </a:p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Χρόνια λήψη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PPIs</a:t>
            </a:r>
            <a:r>
              <a:rPr lang="el-G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l-G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για πρόληψη.</a:t>
            </a:r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49E67081-6EF0-1259-BA8E-F3B2788EEA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2919" y="6153912"/>
            <a:ext cx="6108721" cy="30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1813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651E5B6-A466-43C3-D388-4E1F69C18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592760"/>
          </a:xfrm>
        </p:spPr>
        <p:txBody>
          <a:bodyPr>
            <a:normAutofit/>
          </a:bodyPr>
          <a:lstStyle/>
          <a:p>
            <a:pPr algn="ctr"/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Δ. ΗΡ και μείωση γαστρικών καρκίνων</a:t>
            </a:r>
            <a:endParaRPr lang="el-GR" sz="3200" dirty="0"/>
          </a:p>
        </p:txBody>
      </p:sp>
      <p:graphicFrame>
        <p:nvGraphicFramePr>
          <p:cNvPr id="5" name="Θέση περιεχομένου 4">
            <a:extLst>
              <a:ext uri="{FF2B5EF4-FFF2-40B4-BE49-F238E27FC236}">
                <a16:creationId xmlns:a16="http://schemas.microsoft.com/office/drawing/2014/main" id="{64926140-5A15-4501-30EF-50C3EFE64F0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41458128"/>
              </p:ext>
            </p:extLst>
          </p:nvPr>
        </p:nvGraphicFramePr>
        <p:xfrm>
          <a:off x="609600" y="1920875"/>
          <a:ext cx="5384800" cy="3408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400">
                  <a:extLst>
                    <a:ext uri="{9D8B030D-6E8A-4147-A177-3AD203B41FA5}">
                      <a16:colId xmlns:a16="http://schemas.microsoft.com/office/drawing/2014/main" val="271956234"/>
                    </a:ext>
                  </a:extLst>
                </a:gridCol>
                <a:gridCol w="2692400">
                  <a:extLst>
                    <a:ext uri="{9D8B030D-6E8A-4147-A177-3AD203B41FA5}">
                      <a16:colId xmlns:a16="http://schemas.microsoft.com/office/drawing/2014/main" val="33101103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Πιο συχνοί καρκίνοι παγκοσμίως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Περισσότεροι θάνατοι από καρκίνο παγκοσμίως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80655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l-G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Πνεύμονα (2,09 </a:t>
                      </a:r>
                      <a:r>
                        <a:rPr lang="el-GR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εκατ</a:t>
                      </a:r>
                      <a:r>
                        <a:rPr lang="el-G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Πνεύμονα (1,76 </a:t>
                      </a:r>
                      <a:r>
                        <a:rPr lang="el-GR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εκατ</a:t>
                      </a:r>
                      <a:r>
                        <a:rPr lang="el-G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337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l-G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Μαστού (2,09 </a:t>
                      </a:r>
                      <a:r>
                        <a:rPr lang="el-GR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εκατ</a:t>
                      </a:r>
                      <a:r>
                        <a:rPr lang="el-G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Ορθοκολικός</a:t>
                      </a:r>
                      <a:r>
                        <a:rPr lang="el-G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(862.000)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9554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l-GR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Ορθοκολικός</a:t>
                      </a:r>
                      <a:r>
                        <a:rPr lang="el-G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(1,8 </a:t>
                      </a:r>
                      <a:r>
                        <a:rPr lang="el-GR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εκατ</a:t>
                      </a:r>
                      <a:r>
                        <a:rPr lang="el-G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Στομάχου (783.000)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9508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l-G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Προστάτη (1,28 </a:t>
                      </a:r>
                      <a:r>
                        <a:rPr lang="el-GR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εκατ</a:t>
                      </a:r>
                      <a:r>
                        <a:rPr lang="el-G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Ήπατος (782.000)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08424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l-G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Δέρματος (όχι μελάνωμα) (1,04 </a:t>
                      </a:r>
                      <a:r>
                        <a:rPr lang="el-GR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εκατ</a:t>
                      </a:r>
                      <a:r>
                        <a:rPr lang="el-G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Μαστού (687.000)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3628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l-GR" sz="18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Στομάχου (1,03 </a:t>
                      </a:r>
                      <a:r>
                        <a:rPr lang="el-GR" sz="1800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εκατ</a:t>
                      </a:r>
                      <a:r>
                        <a:rPr lang="el-GR" sz="18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0744995"/>
                  </a:ext>
                </a:extLst>
              </a:tr>
            </a:tbl>
          </a:graphicData>
        </a:graphic>
      </p:graphicFrame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879B9DEA-9099-35FC-7608-1C8367E060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46982" y="1407795"/>
            <a:ext cx="5384800" cy="44348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Φαίνεται να μειώνεται παγκοσμίως η επίπτωσή του λόγω της μείωσης επίπτωσης ΗΡ.</a:t>
            </a:r>
          </a:p>
          <a:p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Εκρίζωση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H. Pylori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: προ της εμφάνισης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προκαρκινωματώδους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ιστολογικής βλάβης φαίνεται να προλαμβάνει εμφάνιση γαστρικού καρκίνου.</a:t>
            </a:r>
          </a:p>
          <a:p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Μαζικά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test-and-treat screening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προγράμματα σε νέους ενήλικες σε χώρες με υψηλό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επιπολασμό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νόσου.</a:t>
            </a:r>
          </a:p>
          <a:p>
            <a:endParaRPr lang="el-GR" dirty="0"/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2B84D037-72A8-B7BA-B74C-20DAE1C79B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7711" y="6427922"/>
            <a:ext cx="6114818" cy="304826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4B9AD7B4-BBA8-1EAC-87F3-1E66C4BD48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378" y="5402552"/>
            <a:ext cx="5800622" cy="402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8726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07F3503-4CC5-F590-072C-9FB9AFDDF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9071C1F-40A3-AF5B-18C8-27F41B2FF6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C51219BB-58F4-CE11-7D8F-44BF24422A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1559" t="24938" r="32175" b="20247"/>
          <a:stretch>
            <a:fillRect/>
          </a:stretch>
        </p:blipFill>
        <p:spPr>
          <a:xfrm>
            <a:off x="2116667" y="108432"/>
            <a:ext cx="6637865" cy="627066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157A319-7F56-5E8A-7BE2-7FEEC102DF56}"/>
              </a:ext>
            </a:extLst>
          </p:cNvPr>
          <p:cNvSpPr txBox="1"/>
          <p:nvPr/>
        </p:nvSpPr>
        <p:spPr>
          <a:xfrm>
            <a:off x="5147734" y="6412992"/>
            <a:ext cx="611293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100" dirty="0">
                <a:latin typeface="Arial" panose="020B0604020202020204" pitchFamily="34" charset="0"/>
                <a:ea typeface="ADLaM Display" panose="020F0502020204030204" pitchFamily="2" charset="0"/>
                <a:cs typeface="Arial" panose="020B0604020202020204" pitchFamily="34" charset="0"/>
              </a:rPr>
              <a:t>Sung</a:t>
            </a:r>
            <a:r>
              <a:rPr lang="el-GR" sz="1100" dirty="0">
                <a:latin typeface="Arial" panose="020B0604020202020204" pitchFamily="34" charset="0"/>
                <a:ea typeface="ADLaM Display" panose="020F0502020204030204" pitchFamily="2" charset="0"/>
                <a:cs typeface="Arial" panose="020B0604020202020204" pitchFamily="34" charset="0"/>
              </a:rPr>
              <a:t> Η</a:t>
            </a:r>
            <a:r>
              <a:rPr lang="en-US" sz="1100" dirty="0">
                <a:latin typeface="Arial" panose="020B0604020202020204" pitchFamily="34" charset="0"/>
                <a:ea typeface="ADLaM Display" panose="020F0502020204030204" pitchFamily="2" charset="0"/>
                <a:cs typeface="Arial" panose="020B0604020202020204" pitchFamily="34" charset="0"/>
              </a:rPr>
              <a:t>,</a:t>
            </a:r>
            <a:r>
              <a:rPr lang="el-GR" sz="1100" dirty="0">
                <a:latin typeface="Arial" panose="020B0604020202020204" pitchFamily="34" charset="0"/>
                <a:ea typeface="ADLaM Display" panose="020F0502020204030204" pitchFamily="2" charset="0"/>
                <a:cs typeface="Arial" panose="020B0604020202020204" pitchFamily="34" charset="0"/>
              </a:rPr>
              <a:t> </a:t>
            </a:r>
            <a:r>
              <a:rPr lang="en-GB" sz="1100" dirty="0">
                <a:latin typeface="Arial" panose="020B0604020202020204" pitchFamily="34" charset="0"/>
                <a:ea typeface="ADLaM Display" panose="020F0502020204030204" pitchFamily="2" charset="0"/>
                <a:cs typeface="Arial" panose="020B0604020202020204" pitchFamily="34" charset="0"/>
              </a:rPr>
              <a:t>et al. </a:t>
            </a:r>
            <a:r>
              <a:rPr lang="pt-BR" sz="1100" dirty="0">
                <a:latin typeface="Arial" panose="020B0604020202020204" pitchFamily="34" charset="0"/>
                <a:ea typeface="ADLaM Display" panose="020F0502020204030204" pitchFamily="2" charset="0"/>
                <a:cs typeface="Arial" panose="020B0604020202020204" pitchFamily="34" charset="0"/>
              </a:rPr>
              <a:t>CA Cancer J Clin 2021;71:209-249.</a:t>
            </a:r>
            <a:endParaRPr lang="el-GR" sz="1100" dirty="0">
              <a:latin typeface="Arial" panose="020B0604020202020204" pitchFamily="34" charset="0"/>
              <a:ea typeface="ADLaM Display" panose="020F0502020204030204" pitchFamily="2" charset="0"/>
              <a:cs typeface="Arial" panose="020B0604020202020204" pitchFamily="34" charset="0"/>
            </a:endParaRPr>
          </a:p>
        </p:txBody>
      </p:sp>
      <p:sp>
        <p:nvSpPr>
          <p:cNvPr id="8" name="Οβάλ 7">
            <a:extLst>
              <a:ext uri="{FF2B5EF4-FFF2-40B4-BE49-F238E27FC236}">
                <a16:creationId xmlns:a16="http://schemas.microsoft.com/office/drawing/2014/main" id="{586803A9-C27D-BA94-9203-9F2379FBC302}"/>
              </a:ext>
            </a:extLst>
          </p:cNvPr>
          <p:cNvSpPr/>
          <p:nvPr/>
        </p:nvSpPr>
        <p:spPr>
          <a:xfrm>
            <a:off x="2565400" y="643467"/>
            <a:ext cx="1236133" cy="84486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30BC29FB-FB05-90F4-076E-C5ADA012DE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9162" y="1653702"/>
            <a:ext cx="1261981" cy="430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6447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5824537-26BE-76AC-D83E-B58A2A969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7E16453-1E11-0B96-3449-B04B3BBA41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4C4E46DD-40A4-B894-D992-800B7FDE32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222" t="32593" r="49259" b="14223"/>
          <a:stretch>
            <a:fillRect/>
          </a:stretch>
        </p:blipFill>
        <p:spPr>
          <a:xfrm>
            <a:off x="3606800" y="113040"/>
            <a:ext cx="4582160" cy="64763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BA556FB-CA52-CB6E-C346-74BA186AA28E}"/>
              </a:ext>
            </a:extLst>
          </p:cNvPr>
          <p:cNvSpPr txBox="1"/>
          <p:nvPr/>
        </p:nvSpPr>
        <p:spPr>
          <a:xfrm>
            <a:off x="5554134" y="6371986"/>
            <a:ext cx="611293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Chen</a:t>
            </a:r>
            <a:r>
              <a:rPr lang="el-GR" sz="1100" dirty="0">
                <a:latin typeface="Arial" panose="020B0604020202020204" pitchFamily="34" charset="0"/>
                <a:cs typeface="Arial" panose="020B0604020202020204" pitchFamily="34" charset="0"/>
              </a:rPr>
              <a:t> Υ-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C, et al.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Gastroenterol 2024;166:605–619</a:t>
            </a:r>
            <a:endParaRPr lang="el-G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256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D2A1912-9D13-8B05-7FCE-A7DBE4E36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945808"/>
          </a:xfrm>
        </p:spPr>
        <p:txBody>
          <a:bodyPr>
            <a:normAutofit/>
          </a:bodyPr>
          <a:lstStyle/>
          <a:p>
            <a:pPr algn="ctr"/>
            <a:r>
              <a:rPr lang="el-GR" sz="3200" dirty="0"/>
              <a:t>Ε. HP επηρεάζει θνητότητα από αιμορραγία ΟΑΑΠ?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0C27698-2987-9CCD-FFC8-0B5581C43E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Η </a:t>
            </a:r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θνητότητα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από τις μη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κιρσικές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αιμορραγίες σχετικά σταθερή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%)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παρά την μείωση επίπτωσης αιμορραγιών τα τελευταία χρόνια. </a:t>
            </a:r>
          </a:p>
          <a:p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Σχετίζεται με </a:t>
            </a:r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ηλικία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και </a:t>
            </a:r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συν-νοσηρότητα. </a:t>
            </a:r>
          </a:p>
          <a:p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/>
          </a:p>
          <a:p>
            <a:endParaRPr lang="en-GB" dirty="0"/>
          </a:p>
          <a:p>
            <a:pPr algn="r"/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Popa DG, et al. Exp Ther Med. 2021 Oct;22(4):1147.</a:t>
            </a:r>
            <a:endParaRPr lang="el-G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781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48" name="Rectangle 40"/>
          <p:cNvSpPr>
            <a:spLocks noGrp="1" noChangeArrowheads="1"/>
          </p:cNvSpPr>
          <p:nvPr>
            <p:ph type="title"/>
          </p:nvPr>
        </p:nvSpPr>
        <p:spPr>
          <a:xfrm>
            <a:off x="1981200" y="277814"/>
            <a:ext cx="8229600" cy="630237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l-GR" sz="3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Αιτίες αιμορραγίας ανώτερου πεπτικού</a:t>
            </a:r>
          </a:p>
        </p:txBody>
      </p:sp>
      <p:graphicFrame>
        <p:nvGraphicFramePr>
          <p:cNvPr id="222321" name="Group 11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087815345"/>
              </p:ext>
            </p:extLst>
          </p:nvPr>
        </p:nvGraphicFramePr>
        <p:xfrm>
          <a:off x="1642533" y="1634067"/>
          <a:ext cx="5965635" cy="4830143"/>
        </p:xfrm>
        <a:graphic>
          <a:graphicData uri="http://schemas.openxmlformats.org/drawingml/2006/table">
            <a:tbl>
              <a:tblPr/>
              <a:tblGrid>
                <a:gridCol w="4294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0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31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highlight>
                            <a:srgbClr val="FF00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kumimoji="0" lang="el-GR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highlight>
                            <a:srgbClr val="FF00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ιτίες</a:t>
                      </a:r>
                      <a:endParaRPr kumimoji="0" lang="el-GR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highlight>
                          <a:srgbClr val="FF00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2" marB="45722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highlight>
                            <a:srgbClr val="FF00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kumimoji="0" lang="el-GR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highlight>
                          <a:srgbClr val="FF00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2" marB="45722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Πεπτικά έλκη στομάχου/12λου</a:t>
                      </a:r>
                      <a:endParaRPr kumimoji="0" lang="el-GR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2" marB="45722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40-</a:t>
                      </a:r>
                      <a:r>
                        <a:rPr kumimoji="0" lang="el-G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el-G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2" marB="45722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6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Διαβρώσεις στομάχου – 12λου</a:t>
                      </a:r>
                    </a:p>
                  </a:txBody>
                  <a:tcPr marT="45722" marB="45722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18-22</a:t>
                      </a:r>
                      <a:endParaRPr kumimoji="0" lang="el-G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2" marB="45722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6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Κιρσοί οισοφάγου / θόλου / έκτοποι</a:t>
                      </a:r>
                    </a:p>
                  </a:txBody>
                  <a:tcPr marT="45722" marB="45722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4-16</a:t>
                      </a:r>
                      <a:endParaRPr kumimoji="0" lang="el-G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2" marB="45722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8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Νεοπλάσματα</a:t>
                      </a:r>
                    </a:p>
                  </a:txBody>
                  <a:tcPr marT="45722" marB="45722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2.6 - 4</a:t>
                      </a:r>
                      <a:endParaRPr kumimoji="0" lang="el-G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2" marB="45722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56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Mallory – Weiss </a:t>
                      </a:r>
                      <a:r>
                        <a:rPr kumimoji="0" lang="el-G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σχάση</a:t>
                      </a:r>
                    </a:p>
                  </a:txBody>
                  <a:tcPr marT="45722" marB="45722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5-7.4</a:t>
                      </a:r>
                      <a:endParaRPr kumimoji="0" lang="el-G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2" marB="45722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7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Πυλαία </a:t>
                      </a:r>
                      <a:r>
                        <a:rPr kumimoji="0" lang="el-GR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γαστροπάθεια</a:t>
                      </a:r>
                      <a:endParaRPr kumimoji="0" lang="el-G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2" marB="45722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0" lang="el-G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2" marB="45722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56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Οισοφαγίτιδα</a:t>
                      </a:r>
                    </a:p>
                  </a:txBody>
                  <a:tcPr marT="45722" marB="45722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8-20</a:t>
                      </a:r>
                      <a:endParaRPr kumimoji="0" lang="el-G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2" marB="45722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56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Αγγει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kumimoji="0" lang="el-G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δυσπλασίες</a:t>
                      </a:r>
                    </a:p>
                  </a:txBody>
                  <a:tcPr marT="45722" marB="45722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4-6</a:t>
                      </a:r>
                      <a:endParaRPr kumimoji="0" lang="el-G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2" marB="45722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56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Dielafoy’s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lesion</a:t>
                      </a:r>
                      <a:endParaRPr kumimoji="0" lang="el-G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2" marB="45722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1,5-2,3</a:t>
                      </a:r>
                      <a:endParaRPr kumimoji="0" lang="el-G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2" marB="45722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7126135"/>
                  </a:ext>
                </a:extLst>
              </a:tr>
              <a:tr h="3756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Αορτοεντερικό συρίγγιο</a:t>
                      </a:r>
                    </a:p>
                  </a:txBody>
                  <a:tcPr marT="45722" marB="45722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 1</a:t>
                      </a:r>
                      <a:endParaRPr kumimoji="0" lang="el-G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2" marB="45722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38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Όχι ανεύρεση αιτίου</a:t>
                      </a:r>
                    </a:p>
                  </a:txBody>
                  <a:tcPr marT="45722" marB="45722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10-15%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10266" name="Picture 114" descr="100321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" t="504" b="52693"/>
          <a:stretch>
            <a:fillRect/>
          </a:stretch>
        </p:blipFill>
        <p:spPr bwMode="auto">
          <a:xfrm>
            <a:off x="7824789" y="1628776"/>
            <a:ext cx="2447925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7" name="Picture 11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4221163"/>
            <a:ext cx="24765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DC69004-C2B9-5D79-36C3-B12AEE77B09B}"/>
              </a:ext>
            </a:extLst>
          </p:cNvPr>
          <p:cNvSpPr txBox="1"/>
          <p:nvPr/>
        </p:nvSpPr>
        <p:spPr>
          <a:xfrm>
            <a:off x="3390152" y="6490457"/>
            <a:ext cx="690082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Alali AA,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Barkun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AN. Gastroenterol Rep (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Oxf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)2023 Mar 20:11:goad011</a:t>
            </a:r>
            <a:endParaRPr kumimoji="0" lang="el-GR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6076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B2071C2-D852-BFCA-C5A4-83D81DAE1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906051"/>
          </a:xfrm>
        </p:spPr>
        <p:txBody>
          <a:bodyPr>
            <a:normAutofit/>
          </a:bodyPr>
          <a:lstStyle/>
          <a:p>
            <a:pPr algn="ctr"/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Συμπέρασμα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B1C8520-0E81-6104-2210-C18BFC5E4A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ΗΡ (+) λοίμωξη συσχετίζεται με χρόνια γαστρίτιδα, πεπτικά έλκη, αιμορραγία από πεπτικά έλκη, κακοήθεια (</a:t>
            </a:r>
            <a:r>
              <a:rPr lang="el-GR" sz="2200" dirty="0" err="1">
                <a:latin typeface="Arial" panose="020B0604020202020204" pitchFamily="34" charset="0"/>
                <a:cs typeface="Arial" panose="020B0604020202020204" pitchFamily="34" charset="0"/>
              </a:rPr>
              <a:t>αδενοκαρκίνωμα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MALT).</a:t>
            </a:r>
          </a:p>
          <a:p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WHO: </a:t>
            </a:r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Τύπου Ι καρκινογόνο: Εκρίζωση επί ενδείξεων. </a:t>
            </a:r>
          </a:p>
          <a:p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Η εκρίζωση ΗΡ: μείωση επίπτωσης ΗΡ , μείωση πεπτικών ελκών, μείωση αιμορραγίας από πεπτικά έλκη, μείωση γαστρικών καρκίνων. </a:t>
            </a:r>
          </a:p>
          <a:p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Σε νοσηλεία για ΟΑΑΠ χρειάζεται έλεγχος για ΗΡ και αν (-) επανέλεγχος σε 4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w.</a:t>
            </a:r>
            <a:endParaRPr lang="el-G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Η πρώιμη εκρίζωση ΗΡ προκαλεί μείωση υποτροπής αιμορραγίας από πεπτικά έλκη.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Εκρίζωση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H. Pylori</a:t>
            </a:r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: προ της εμφάνισης </a:t>
            </a:r>
            <a:r>
              <a:rPr lang="el-GR" sz="2200" dirty="0" err="1">
                <a:latin typeface="Arial" panose="020B0604020202020204" pitchFamily="34" charset="0"/>
                <a:cs typeface="Arial" panose="020B0604020202020204" pitchFamily="34" charset="0"/>
              </a:rPr>
              <a:t>προκαρκινωματώδους</a:t>
            </a:r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 ιστολογικής βλάβης φαίνεται να προλαμβάνει εμφάνιση γαστρικού καρκίνου. </a:t>
            </a:r>
          </a:p>
          <a:p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Μαζικά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test-and-treat screening </a:t>
            </a:r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προγράμματα σε νέους ενήλικες σε χώρες με υψηλό </a:t>
            </a:r>
            <a:r>
              <a:rPr lang="el-GR" sz="2200" dirty="0" err="1">
                <a:latin typeface="Arial" panose="020B0604020202020204" pitchFamily="34" charset="0"/>
                <a:cs typeface="Arial" panose="020B0604020202020204" pitchFamily="34" charset="0"/>
              </a:rPr>
              <a:t>επιπολασμό</a:t>
            </a:r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 νόσου.</a:t>
            </a:r>
          </a:p>
          <a:p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Δεν έχει αλλάξει η θνητότητα από ΟΑΑΠ παρά την εκρίζωση ΗΡ</a:t>
            </a:r>
          </a:p>
          <a:p>
            <a:endParaRPr lang="el-GR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40BEA993-8C08-4988-C74D-A133861FF3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9260897" y="110837"/>
            <a:ext cx="1745673" cy="174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0554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C4CCFA60-7F23-0FD6-6AE5-4608ED457F9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338328"/>
            <a:ext cx="9144000" cy="6181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496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>
            <a:extLst>
              <a:ext uri="{FF2B5EF4-FFF2-40B4-BE49-F238E27FC236}">
                <a16:creationId xmlns:a16="http://schemas.microsoft.com/office/drawing/2014/main" id="{A6AE1448-9E2B-B34A-21AD-7E0A2AE93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758952"/>
          </a:xfrm>
        </p:spPr>
        <p:txBody>
          <a:bodyPr>
            <a:normAutofit/>
          </a:bodyPr>
          <a:lstStyle/>
          <a:p>
            <a:pPr algn="ctr"/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ΗΡ : γενικά </a:t>
            </a:r>
          </a:p>
        </p:txBody>
      </p:sp>
      <p:sp>
        <p:nvSpPr>
          <p:cNvPr id="7" name="Θέση περιεχομένου 6">
            <a:extLst>
              <a:ext uri="{FF2B5EF4-FFF2-40B4-BE49-F238E27FC236}">
                <a16:creationId xmlns:a16="http://schemas.microsoft.com/office/drawing/2014/main" id="{E44E659C-F1F2-F944-4F6B-3B50A00236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000" dirty="0">
                <a:latin typeface="Arial" pitchFamily="34" charset="0"/>
                <a:cs typeface="Arial" pitchFamily="34" charset="0"/>
              </a:rPr>
              <a:t>G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ram (-) 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βακτήριο που προσβάλλει το επιθήλιο του στομάχου.</a:t>
            </a:r>
          </a:p>
          <a:p>
            <a:r>
              <a:rPr lang="el-GR" sz="2000" dirty="0">
                <a:latin typeface="Arial" pitchFamily="34" charset="0"/>
                <a:cs typeface="Arial" pitchFamily="34" charset="0"/>
              </a:rPr>
              <a:t>Ανακάλυψη : το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1983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. Από τότε παραμένει </a:t>
            </a:r>
            <a:r>
              <a:rPr lang="el-GR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το πιο συχνό αίτιο </a:t>
            </a:r>
            <a:r>
              <a:rPr lang="el-GR" sz="2000" dirty="0" err="1">
                <a:latin typeface="Arial" pitchFamily="34" charset="0"/>
                <a:cs typeface="Arial" pitchFamily="34" charset="0"/>
              </a:rPr>
              <a:t>βακτηριακής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 λοίμωξης παγκοσμίως: &gt;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50 % 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παγκόσμιου πληθυσμού, κυρίως σε αναπτυσσόμενες χώρες.</a:t>
            </a:r>
          </a:p>
          <a:p>
            <a:r>
              <a:rPr lang="el-GR" sz="2000" dirty="0">
                <a:latin typeface="Arial" pitchFamily="34" charset="0"/>
                <a:cs typeface="Arial" pitchFamily="34" charset="0"/>
              </a:rPr>
              <a:t>Σημαντικός παράγοντας για γαστρίτιδα, πεπτικό έλκος και γαστρικό καρκίνο (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MALT/ </a:t>
            </a:r>
            <a:r>
              <a:rPr lang="el-GR" sz="2000" dirty="0" err="1">
                <a:latin typeface="Arial" pitchFamily="34" charset="0"/>
                <a:cs typeface="Arial" pitchFamily="34" charset="0"/>
              </a:rPr>
              <a:t>αδενοκαρκίνωμα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 στομάχου).- Νοσηρότητα, θνητότητα.</a:t>
            </a:r>
          </a:p>
          <a:p>
            <a:r>
              <a:rPr lang="en-US" sz="2000" dirty="0">
                <a:latin typeface="Arial" pitchFamily="34" charset="0"/>
                <a:cs typeface="Arial" pitchFamily="34" charset="0"/>
              </a:rPr>
              <a:t>World Health Organization (WHO)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: Μοναδικός </a:t>
            </a:r>
            <a:r>
              <a:rPr lang="el-GR" sz="2000" dirty="0" err="1">
                <a:latin typeface="Arial" pitchFamily="34" charset="0"/>
                <a:cs typeface="Arial" pitchFamily="34" charset="0"/>
              </a:rPr>
              <a:t>βακτηριακός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 παράγοντας που ταξινομείται ως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Τύπου Ι καρκινογόνο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el-GR" sz="2000" dirty="0">
                <a:latin typeface="Arial" pitchFamily="34" charset="0"/>
                <a:cs typeface="Arial" pitchFamily="34" charset="0"/>
              </a:rPr>
              <a:t>Αν δεν θεραπευτεί, παραμένει  συνήθως στον στόμαχο εφ’ όρου ζωής .</a:t>
            </a:r>
          </a:p>
          <a:p>
            <a:pPr algn="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Adu‑Aryee et al. BMC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Res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Notes </a:t>
            </a:r>
            <a:endParaRPr lang="el-G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JKY, et al.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Gastroenterol 2017;153:420–429</a:t>
            </a:r>
            <a:endParaRPr lang="el-G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FE112721-CDCA-748B-3878-37FF5C19A2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8053" y="36642"/>
            <a:ext cx="4187686" cy="209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601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Θέση περιεχομένου 8">
            <a:extLst>
              <a:ext uri="{FF2B5EF4-FFF2-40B4-BE49-F238E27FC236}">
                <a16:creationId xmlns:a16="http://schemas.microsoft.com/office/drawing/2014/main" id="{928C9493-4ADF-CAE1-926B-A6D0904D66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74" y="1755913"/>
            <a:ext cx="4293704" cy="4535557"/>
          </a:xfrm>
        </p:spPr>
        <p:txBody>
          <a:bodyPr/>
          <a:lstStyle/>
          <a:p>
            <a:r>
              <a:rPr lang="el-GR" sz="2000" dirty="0">
                <a:latin typeface="Arial" pitchFamily="34" charset="0"/>
                <a:cs typeface="Arial" pitchFamily="34" charset="0"/>
              </a:rPr>
              <a:t>Συνήθως σε χώρες με </a:t>
            </a:r>
            <a:r>
              <a:rPr lang="el-GR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χαμηλό </a:t>
            </a:r>
            <a:r>
              <a:rPr lang="el-GR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κοινωνικο</a:t>
            </a:r>
            <a:r>
              <a:rPr lang="el-GR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-οικονομικό 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status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με συγχρωτισμό, κακή υγιεινή και κακή ποιότητα νερού.</a:t>
            </a:r>
          </a:p>
          <a:p>
            <a:r>
              <a:rPr lang="el-GR" sz="2000" dirty="0">
                <a:latin typeface="Arial" pitchFamily="34" charset="0"/>
                <a:cs typeface="Arial" pitchFamily="34" charset="0"/>
              </a:rPr>
              <a:t>Σε αναπτυγμένες χώρες επίπτωση &lt;40%.</a:t>
            </a:r>
          </a:p>
          <a:p>
            <a:r>
              <a:rPr lang="el-GR" sz="2000" dirty="0">
                <a:latin typeface="Arial" pitchFamily="34" charset="0"/>
                <a:cs typeface="Arial" pitchFamily="34" charset="0"/>
              </a:rPr>
              <a:t>Σε αναπτυσσόμενες &gt;50 % (ως και &gt;80%).</a:t>
            </a:r>
          </a:p>
          <a:p>
            <a:endParaRPr lang="el-GR" dirty="0"/>
          </a:p>
        </p:txBody>
      </p:sp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DF6AFFD3-ADBD-1829-6E87-F61CAC536AF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14445" t="22963" r="37499" b="10266"/>
          <a:stretch>
            <a:fillRect/>
          </a:stretch>
        </p:blipFill>
        <p:spPr>
          <a:xfrm>
            <a:off x="4532752" y="119269"/>
            <a:ext cx="7513916" cy="652509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F9F93EA-0573-B64C-CA50-B6FF892C915D}"/>
              </a:ext>
            </a:extLst>
          </p:cNvPr>
          <p:cNvSpPr txBox="1"/>
          <p:nvPr/>
        </p:nvSpPr>
        <p:spPr>
          <a:xfrm>
            <a:off x="563217" y="5705061"/>
            <a:ext cx="338571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Chen HC, et al.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Gastroenterol</a:t>
            </a:r>
            <a:r>
              <a:rPr lang="el-GR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2024;166:605–619</a:t>
            </a:r>
            <a:endParaRPr lang="el-G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Adu‑Aryee et al. BMC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Res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 Notes </a:t>
            </a:r>
            <a:endParaRPr lang="el-G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l-G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066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CBF2EBD-B130-502D-A33C-17933F2AA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801439"/>
          </a:xfrm>
        </p:spPr>
        <p:txBody>
          <a:bodyPr>
            <a:normAutofit/>
          </a:bodyPr>
          <a:lstStyle/>
          <a:p>
            <a:pPr algn="ctr"/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ΟΑΑΠ- Ο ρόλος του </a:t>
            </a:r>
            <a:r>
              <a:rPr lang="el-GR" sz="3200" dirty="0" err="1">
                <a:latin typeface="Arial" panose="020B0604020202020204" pitchFamily="34" charset="0"/>
                <a:cs typeface="Arial" panose="020B0604020202020204" pitchFamily="34" charset="0"/>
              </a:rPr>
              <a:t>ελικοβακτηριδίου</a:t>
            </a:r>
            <a:endParaRPr lang="el-G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AF4F13E-6641-49E4-A6D9-170301946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Ι. Μηχανισμός ΟΑΑΠ από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ελικοβακτηρίδιο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ΙΙ. Διάγνωση ΗΡ.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ΙΙΙ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Η εκρίζωση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HP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-Α. Μείωση επίπτωσης ΗΡ. 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-Β. Μείωση επίπτωσης πεπτικών ελκών.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 Γ. Μείωση ΟΑΑΠ από πεπτικά έλκη.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 Δ. Μείωση γαστρικών καρκίνων.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 Ε. Επίδραση στη θνητότητα από ΟΑΑΠ (?)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V.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Σε ΟΑΑΠ πότε πρέπει να γίνεται η εκρίζωση.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V.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Πώς μπορούμε να μειώσουμε τον κίνδυνο αιμορραγίας από πεπτικά έλκη</a:t>
            </a:r>
          </a:p>
          <a:p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/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88EF620A-65E0-4A51-05F4-C775D205EA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718" b="8430"/>
          <a:stretch>
            <a:fillRect/>
          </a:stretch>
        </p:blipFill>
        <p:spPr>
          <a:xfrm>
            <a:off x="8387532" y="1742594"/>
            <a:ext cx="2717656" cy="3231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981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>
            <a:extLst>
              <a:ext uri="{FF2B5EF4-FFF2-40B4-BE49-F238E27FC236}">
                <a16:creationId xmlns:a16="http://schemas.microsoft.com/office/drawing/2014/main" id="{05670ABC-8A83-792D-021B-8D2A39DC8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802979"/>
          </a:xfrm>
        </p:spPr>
        <p:txBody>
          <a:bodyPr>
            <a:normAutofit/>
          </a:bodyPr>
          <a:lstStyle/>
          <a:p>
            <a:pPr algn="ctr"/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Ι. Μηχανισμός ΟΑΑΠ – ΗΡ (+)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53601503-FDB6-EECD-65D1-F7DE205457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Λοίμωξη Η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Pylori 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-προσκόλληση στα γαστρικά κύτταρα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Chronic superficial gastritis/ duodenal inflammation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-Απελευθέρωση τοξινών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VacA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Cag A)</a:t>
            </a: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Προσέλκυση φλεγμονωδών κυττάρων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διήθηση από ουδετερόφιλα).</a:t>
            </a:r>
          </a:p>
          <a:p>
            <a:pPr>
              <a:buFontTx/>
              <a:buChar char="-"/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Αυξημένη παραγωγή </a:t>
            </a:r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κυττοκινών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Απορρύθμιση προστατευτικής βλεννογόνου στιβάδας.</a:t>
            </a:r>
          </a:p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- Μείωση έκκρισης βλέννας, </a:t>
            </a:r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διττανθρακικών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- Αύξηση γαστρικού οξέος και πεψίνης</a:t>
            </a:r>
          </a:p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- Ο βλεννογόνος γίνεται ευάλωτος σε διάβρωση.</a:t>
            </a:r>
          </a:p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Διάβρωση γαστρικού/12δακτυλικού βλεννογόνου---Δημιουργία πεπτικού έλκους.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Διάβρωση αιμοφόρων αγγείων από έλκος---- ΟΑΑΠ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Γραφή 6">
                <a:extLst>
                  <a:ext uri="{FF2B5EF4-FFF2-40B4-BE49-F238E27FC236}">
                    <a16:creationId xmlns:a16="http://schemas.microsoft.com/office/drawing/2014/main" id="{18DA12D3-D056-A9EA-4134-F49FC0D76415}"/>
                  </a:ext>
                </a:extLst>
              </p14:cNvPr>
              <p14:cNvContentPartPr/>
              <p14:nvPr/>
            </p14:nvContentPartPr>
            <p14:xfrm>
              <a:off x="2689264" y="1150899"/>
              <a:ext cx="360" cy="360"/>
            </p14:xfrm>
          </p:contentPart>
        </mc:Choice>
        <mc:Fallback xmlns="">
          <p:pic>
            <p:nvPicPr>
              <p:cNvPr id="7" name="Γραφή 6">
                <a:extLst>
                  <a:ext uri="{FF2B5EF4-FFF2-40B4-BE49-F238E27FC236}">
                    <a16:creationId xmlns="" xmlns:a16="http://schemas.microsoft.com/office/drawing/2014/main" xmlns:p14="http://schemas.microsoft.com/office/powerpoint/2010/main" id="{18DA12D3-D056-A9EA-4134-F49FC0D76415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2680264" y="1141899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Γραφή 7">
                <a:extLst>
                  <a:ext uri="{FF2B5EF4-FFF2-40B4-BE49-F238E27FC236}">
                    <a16:creationId xmlns:a16="http://schemas.microsoft.com/office/drawing/2014/main" id="{12D38E08-A8D4-81BB-DD38-3945F0541CCA}"/>
                  </a:ext>
                </a:extLst>
              </p14:cNvPr>
              <p14:cNvContentPartPr/>
              <p14:nvPr/>
            </p14:nvContentPartPr>
            <p14:xfrm>
              <a:off x="2570824" y="1409019"/>
              <a:ext cx="360" cy="360"/>
            </p14:xfrm>
          </p:contentPart>
        </mc:Choice>
        <mc:Fallback xmlns="">
          <p:pic>
            <p:nvPicPr>
              <p:cNvPr id="8" name="Γραφή 7">
                <a:extLst>
                  <a:ext uri="{FF2B5EF4-FFF2-40B4-BE49-F238E27FC236}">
                    <a16:creationId xmlns="" xmlns:a16="http://schemas.microsoft.com/office/drawing/2014/main" xmlns:p14="http://schemas.microsoft.com/office/powerpoint/2010/main" id="{12D38E08-A8D4-81BB-DD38-3945F0541CCA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2561824" y="1400379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7" name="Γραφή 16">
                <a:extLst>
                  <a:ext uri="{FF2B5EF4-FFF2-40B4-BE49-F238E27FC236}">
                    <a16:creationId xmlns:a16="http://schemas.microsoft.com/office/drawing/2014/main" id="{45FAC252-400D-C036-D162-8832BFC72FFE}"/>
                  </a:ext>
                </a:extLst>
              </p14:cNvPr>
              <p14:cNvContentPartPr/>
              <p14:nvPr/>
            </p14:nvContentPartPr>
            <p14:xfrm>
              <a:off x="2560024" y="1312179"/>
              <a:ext cx="360" cy="360"/>
            </p14:xfrm>
          </p:contentPart>
        </mc:Choice>
        <mc:Fallback xmlns="">
          <p:pic>
            <p:nvPicPr>
              <p:cNvPr id="17" name="Γραφή 16">
                <a:extLst>
                  <a:ext uri="{FF2B5EF4-FFF2-40B4-BE49-F238E27FC236}">
                    <a16:creationId xmlns="" xmlns:a16="http://schemas.microsoft.com/office/drawing/2014/main" xmlns:p14="http://schemas.microsoft.com/office/powerpoint/2010/main" id="{45FAC252-400D-C036-D162-8832BFC72FFE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2551384" y="1303179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8" name="Γραφή 17">
                <a:extLst>
                  <a:ext uri="{FF2B5EF4-FFF2-40B4-BE49-F238E27FC236}">
                    <a16:creationId xmlns:a16="http://schemas.microsoft.com/office/drawing/2014/main" id="{93FAE1ED-F873-3858-D628-C652BFAA142D}"/>
                  </a:ext>
                </a:extLst>
              </p14:cNvPr>
              <p14:cNvContentPartPr/>
              <p14:nvPr/>
            </p14:nvContentPartPr>
            <p14:xfrm>
              <a:off x="1828144" y="1419819"/>
              <a:ext cx="360" cy="360"/>
            </p14:xfrm>
          </p:contentPart>
        </mc:Choice>
        <mc:Fallback xmlns="">
          <p:pic>
            <p:nvPicPr>
              <p:cNvPr id="18" name="Γραφή 17">
                <a:extLst>
                  <a:ext uri="{FF2B5EF4-FFF2-40B4-BE49-F238E27FC236}">
                    <a16:creationId xmlns="" xmlns:a16="http://schemas.microsoft.com/office/drawing/2014/main" xmlns:p14="http://schemas.microsoft.com/office/powerpoint/2010/main" id="{93FAE1ED-F873-3858-D628-C652BFAA142D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819504" y="1410819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0" name="Γραφή 19">
                <a:extLst>
                  <a:ext uri="{FF2B5EF4-FFF2-40B4-BE49-F238E27FC236}">
                    <a16:creationId xmlns:a16="http://schemas.microsoft.com/office/drawing/2014/main" id="{A8DAE2CE-E3DB-CC88-5E82-A320912647C3}"/>
                  </a:ext>
                </a:extLst>
              </p14:cNvPr>
              <p14:cNvContentPartPr/>
              <p14:nvPr/>
            </p14:nvContentPartPr>
            <p14:xfrm>
              <a:off x="1559584" y="1193739"/>
              <a:ext cx="360" cy="360"/>
            </p14:xfrm>
          </p:contentPart>
        </mc:Choice>
        <mc:Fallback xmlns="">
          <p:pic>
            <p:nvPicPr>
              <p:cNvPr id="20" name="Γραφή 19">
                <a:extLst>
                  <a:ext uri="{FF2B5EF4-FFF2-40B4-BE49-F238E27FC236}">
                    <a16:creationId xmlns="" xmlns:a16="http://schemas.microsoft.com/office/drawing/2014/main" xmlns:p14="http://schemas.microsoft.com/office/powerpoint/2010/main" id="{A8DAE2CE-E3DB-CC88-5E82-A320912647C3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550584" y="1184739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3" name="Ομάδα 22">
            <a:extLst>
              <a:ext uri="{FF2B5EF4-FFF2-40B4-BE49-F238E27FC236}">
                <a16:creationId xmlns:a16="http://schemas.microsoft.com/office/drawing/2014/main" id="{BB462DC9-D987-2570-2CBC-03684378E865}"/>
              </a:ext>
            </a:extLst>
          </p:cNvPr>
          <p:cNvGrpSpPr/>
          <p:nvPr/>
        </p:nvGrpSpPr>
        <p:grpSpPr>
          <a:xfrm>
            <a:off x="2990224" y="1419819"/>
            <a:ext cx="360" cy="360"/>
            <a:chOff x="2990224" y="1419819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21" name="Γραφή 20">
                  <a:extLst>
                    <a:ext uri="{FF2B5EF4-FFF2-40B4-BE49-F238E27FC236}">
                      <a16:creationId xmlns:a16="http://schemas.microsoft.com/office/drawing/2014/main" id="{29EA21B7-C5BA-6B0D-D4B7-40AEC7A37F79}"/>
                    </a:ext>
                  </a:extLst>
                </p14:cNvPr>
                <p14:cNvContentPartPr/>
                <p14:nvPr/>
              </p14:nvContentPartPr>
              <p14:xfrm>
                <a:off x="2990224" y="1419819"/>
                <a:ext cx="360" cy="360"/>
              </p14:xfrm>
            </p:contentPart>
          </mc:Choice>
          <mc:Fallback xmlns="">
            <p:pic>
              <p:nvPicPr>
                <p:cNvPr id="21" name="Γραφή 20">
                  <a:extLst>
                    <a:ext uri="{FF2B5EF4-FFF2-40B4-BE49-F238E27FC236}">
                      <a16:creationId xmlns="" xmlns:a16="http://schemas.microsoft.com/office/drawing/2014/main" xmlns:p14="http://schemas.microsoft.com/office/powerpoint/2010/main" id="{29EA21B7-C5BA-6B0D-D4B7-40AEC7A37F79}"/>
                    </a:ext>
                  </a:extLst>
                </p:cNvPr>
                <p:cNvPicPr/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2981224" y="141081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22" name="Γραφή 21">
                  <a:extLst>
                    <a:ext uri="{FF2B5EF4-FFF2-40B4-BE49-F238E27FC236}">
                      <a16:creationId xmlns:a16="http://schemas.microsoft.com/office/drawing/2014/main" id="{C1471487-09D7-A6A6-A206-10E3604B3962}"/>
                    </a:ext>
                  </a:extLst>
                </p14:cNvPr>
                <p14:cNvContentPartPr/>
                <p14:nvPr/>
              </p14:nvContentPartPr>
              <p14:xfrm>
                <a:off x="2990224" y="1419819"/>
                <a:ext cx="360" cy="360"/>
              </p14:xfrm>
            </p:contentPart>
          </mc:Choice>
          <mc:Fallback xmlns="">
            <p:pic>
              <p:nvPicPr>
                <p:cNvPr id="22" name="Γραφή 21">
                  <a:extLst>
                    <a:ext uri="{FF2B5EF4-FFF2-40B4-BE49-F238E27FC236}">
                      <a16:creationId xmlns="" xmlns:a16="http://schemas.microsoft.com/office/drawing/2014/main" xmlns:p14="http://schemas.microsoft.com/office/powerpoint/2010/main" id="{C1471487-09D7-A6A6-A206-10E3604B3962}"/>
                    </a:ext>
                  </a:extLst>
                </p:cNvPr>
                <p:cNvPicPr/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2981224" y="141081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12" name="11 - Ορθογώνιο"/>
          <p:cNvSpPr/>
          <p:nvPr/>
        </p:nvSpPr>
        <p:spPr>
          <a:xfrm>
            <a:off x="8054810" y="6022369"/>
            <a:ext cx="374493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latin typeface="Arial" pitchFamily="34" charset="0"/>
                <a:cs typeface="Arial" pitchFamily="34" charset="0"/>
              </a:rPr>
              <a:t>Zang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W, et al. Front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Microbiol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. 2025 May 14:16:1510126.</a:t>
            </a:r>
          </a:p>
          <a:p>
            <a:r>
              <a:rPr lang="en-US" sz="1100" dirty="0" err="1">
                <a:latin typeface="Arial" pitchFamily="34" charset="0"/>
                <a:cs typeface="Arial" pitchFamily="34" charset="0"/>
              </a:rPr>
              <a:t>Popa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DG, et al. Exp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Ther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Med 2021 Oct; 22 (4):1147</a:t>
            </a:r>
            <a:endParaRPr lang="el-GR" sz="11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283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A3EED23-3873-7136-474A-795FD367F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769112"/>
          </a:xfrm>
        </p:spPr>
        <p:txBody>
          <a:bodyPr>
            <a:normAutofit/>
          </a:bodyPr>
          <a:lstStyle/>
          <a:p>
            <a:pPr algn="ctr"/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ΙΙ. Διάγνωση Η Ρ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ylori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l-G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110A231-17B2-D8B0-5BB1-7590520348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 Φυσιολογικός βλεννογόνος χωρίς λοίμωξη από ΗΡ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(non- gastritis)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 Λοίμωξη από ΗΡ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(active gastritis)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 Παρελθούσα λοίμωξη από ΗΡ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(inactive gastritis). </a:t>
            </a: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F7F1D3-D988-7443-4AB4-624C556C9794}"/>
              </a:ext>
            </a:extLst>
          </p:cNvPr>
          <p:cNvSpPr txBox="1"/>
          <p:nvPr/>
        </p:nvSpPr>
        <p:spPr>
          <a:xfrm>
            <a:off x="5154386" y="5459577"/>
            <a:ext cx="610688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Toyoshima</a:t>
            </a:r>
            <a:r>
              <a:rPr lang="el-GR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O,</a:t>
            </a:r>
            <a:r>
              <a:rPr lang="el-GR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et al.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World J Gastroenterol  2020 February 7; 26(5): 466-477</a:t>
            </a:r>
            <a:endParaRPr lang="el-G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690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0FA6D35-2481-2F2E-66FD-17B2FE9B7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666" y="323088"/>
            <a:ext cx="10972800" cy="586232"/>
          </a:xfrm>
        </p:spPr>
        <p:txBody>
          <a:bodyPr>
            <a:normAutofit/>
          </a:bodyPr>
          <a:lstStyle/>
          <a:p>
            <a:pPr algn="ctr"/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Kyoto classification score</a:t>
            </a:r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 (0-8)</a:t>
            </a:r>
          </a:p>
        </p:txBody>
      </p:sp>
      <p:graphicFrame>
        <p:nvGraphicFramePr>
          <p:cNvPr id="6" name="Θέση περιεχομένου 5">
            <a:extLst>
              <a:ext uri="{FF2B5EF4-FFF2-40B4-BE49-F238E27FC236}">
                <a16:creationId xmlns:a16="http://schemas.microsoft.com/office/drawing/2014/main" id="{BCEE517B-5397-3DD8-8436-D87260EF3A7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94267" y="1290320"/>
          <a:ext cx="4863717" cy="409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3025">
                  <a:extLst>
                    <a:ext uri="{9D8B030D-6E8A-4147-A177-3AD203B41FA5}">
                      <a16:colId xmlns:a16="http://schemas.microsoft.com/office/drawing/2014/main" val="3708366156"/>
                    </a:ext>
                  </a:extLst>
                </a:gridCol>
                <a:gridCol w="2410692">
                  <a:extLst>
                    <a:ext uri="{9D8B030D-6E8A-4147-A177-3AD203B41FA5}">
                      <a16:colId xmlns:a16="http://schemas.microsoft.com/office/drawing/2014/main" val="746733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Ky</a:t>
                      </a:r>
                      <a:r>
                        <a:rPr lang="el-GR" dirty="0"/>
                        <a:t>ο</a:t>
                      </a:r>
                      <a:r>
                        <a:rPr lang="en-GB" dirty="0"/>
                        <a:t>to classification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Score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90293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rgbClr val="FF0000"/>
                          </a:solidFill>
                        </a:rPr>
                        <a:t>Ατροφία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66609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/>
                        <a:t> όχι,</a:t>
                      </a:r>
                      <a:r>
                        <a:rPr lang="en-GB" dirty="0"/>
                        <a:t>C1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0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37964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C2,c3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7902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01-03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14697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rgbClr val="FF0000"/>
                          </a:solidFill>
                        </a:rPr>
                        <a:t>Εντερική </a:t>
                      </a:r>
                      <a:r>
                        <a:rPr lang="el-GR" dirty="0" err="1">
                          <a:solidFill>
                            <a:srgbClr val="FF0000"/>
                          </a:solidFill>
                        </a:rPr>
                        <a:t>μεταπλασία</a:t>
                      </a:r>
                      <a:endParaRPr lang="el-G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424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/>
                        <a:t>όχι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57573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/>
                        <a:t>άντρο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7379634"/>
                  </a:ext>
                </a:extLst>
              </a:tr>
              <a:tr h="391160">
                <a:tc>
                  <a:txBody>
                    <a:bodyPr/>
                    <a:lstStyle/>
                    <a:p>
                      <a:r>
                        <a:rPr lang="el-GR" dirty="0"/>
                        <a:t>Σώμα και άντρο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26807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57662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652654"/>
                  </a:ext>
                </a:extLst>
              </a:tr>
            </a:tbl>
          </a:graphicData>
        </a:graphic>
      </p:graphicFrame>
      <p:graphicFrame>
        <p:nvGraphicFramePr>
          <p:cNvPr id="7" name="Πίνακας 6">
            <a:extLst>
              <a:ext uri="{FF2B5EF4-FFF2-40B4-BE49-F238E27FC236}">
                <a16:creationId xmlns:a16="http://schemas.microsoft.com/office/drawing/2014/main" id="{5A9C08BB-F2A6-6588-F93A-5518F0132627}"/>
              </a:ext>
            </a:extLst>
          </p:cNvPr>
          <p:cNvGraphicFramePr>
            <a:graphicFrameLocks noGrp="1"/>
          </p:cNvGraphicFramePr>
          <p:nvPr/>
        </p:nvGraphicFramePr>
        <p:xfrm>
          <a:off x="6287589" y="1290320"/>
          <a:ext cx="4863717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3025">
                  <a:extLst>
                    <a:ext uri="{9D8B030D-6E8A-4147-A177-3AD203B41FA5}">
                      <a16:colId xmlns:a16="http://schemas.microsoft.com/office/drawing/2014/main" val="445771386"/>
                    </a:ext>
                  </a:extLst>
                </a:gridCol>
                <a:gridCol w="2410692">
                  <a:extLst>
                    <a:ext uri="{9D8B030D-6E8A-4147-A177-3AD203B41FA5}">
                      <a16:colId xmlns:a16="http://schemas.microsoft.com/office/drawing/2014/main" val="30478217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Ky</a:t>
                      </a:r>
                      <a:r>
                        <a:rPr lang="el-GR" dirty="0"/>
                        <a:t>ο</a:t>
                      </a:r>
                      <a:r>
                        <a:rPr lang="en-GB" dirty="0"/>
                        <a:t>to classification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Score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21297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rgbClr val="FF0000"/>
                          </a:solidFill>
                        </a:rPr>
                        <a:t>Υπερτροφικές πτυχές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61867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/>
                        <a:t>όχι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5675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/>
                        <a:t>ναι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8936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rgbClr val="FF0000"/>
                          </a:solidFill>
                        </a:rPr>
                        <a:t>Οζώδης διαμόρφωση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94191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/>
                        <a:t>όχι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10699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/>
                        <a:t>ναι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03494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rgbClr val="FF0000"/>
                          </a:solidFill>
                        </a:rPr>
                        <a:t>Διάχυτη ερυθρότητα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2907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/>
                        <a:t>όχι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14623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/>
                        <a:t>Ήπια (με </a:t>
                      </a:r>
                      <a:r>
                        <a:rPr lang="en-GB" dirty="0"/>
                        <a:t>RAC)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144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/>
                        <a:t>Σοβαρού βαθμού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593248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4CAAF731-26A1-F7AD-DA5E-D6CCEE4604DD}"/>
              </a:ext>
            </a:extLst>
          </p:cNvPr>
          <p:cNvSpPr txBox="1"/>
          <p:nvPr/>
        </p:nvSpPr>
        <p:spPr>
          <a:xfrm>
            <a:off x="6287589" y="5665800"/>
            <a:ext cx="61129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RAC: Regular arrangement of collecting venules</a:t>
            </a:r>
            <a:endParaRPr lang="el-GR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471E9B-0015-EE56-D7C4-255646EB84BC}"/>
              </a:ext>
            </a:extLst>
          </p:cNvPr>
          <p:cNvSpPr txBox="1"/>
          <p:nvPr/>
        </p:nvSpPr>
        <p:spPr>
          <a:xfrm>
            <a:off x="198120" y="5630240"/>
            <a:ext cx="620776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Kyoto classification </a:t>
            </a:r>
            <a:r>
              <a:rPr lang="el-GR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el-GR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Όχι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H. pylori </a:t>
            </a:r>
            <a:r>
              <a:rPr lang="el-GR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λοίμωξη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Kyoto classification score  ≥ 2:  </a:t>
            </a:r>
            <a:r>
              <a:rPr lang="el-GR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δείχνει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H. pylori </a:t>
            </a:r>
            <a:r>
              <a:rPr lang="el-GR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λοίμωξη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l-GR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Kyoto classification score ≥ 4 </a:t>
            </a:r>
            <a:r>
              <a:rPr lang="el-GR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μπορεί να δείχνει κίνδυνο γαστρικού καρκίνου</a:t>
            </a:r>
          </a:p>
        </p:txBody>
      </p:sp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C95A3FF8-62C7-529A-BA89-B130D4576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7782" y="6297287"/>
            <a:ext cx="6108721" cy="30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1753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Ροή">
  <a:themeElements>
    <a:clrScheme name="Ροή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Ροή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Ροή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Ροή">
  <a:themeElements>
    <a:clrScheme name="Ροή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Ροή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Ροή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1854</TotalTime>
  <Words>2730</Words>
  <Application>Microsoft Office PowerPoint</Application>
  <PresentationFormat>Ευρεία οθόνη</PresentationFormat>
  <Paragraphs>323</Paragraphs>
  <Slides>31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2</vt:i4>
      </vt:variant>
      <vt:variant>
        <vt:lpstr>Τίτλοι διαφανειών</vt:lpstr>
      </vt:variant>
      <vt:variant>
        <vt:i4>31</vt:i4>
      </vt:variant>
    </vt:vector>
  </HeadingPairs>
  <TitlesOfParts>
    <vt:vector size="40" baseType="lpstr">
      <vt:lpstr>Aharoni</vt:lpstr>
      <vt:lpstr>Aptos</vt:lpstr>
      <vt:lpstr>Arial</vt:lpstr>
      <vt:lpstr>Calibri</vt:lpstr>
      <vt:lpstr>Constantia</vt:lpstr>
      <vt:lpstr>Wingdings</vt:lpstr>
      <vt:lpstr>Wingdings 2</vt:lpstr>
      <vt:lpstr>Ροή</vt:lpstr>
      <vt:lpstr>1_Ροή</vt:lpstr>
      <vt:lpstr>Αιμορραγία ανώτερου πεπτικού – ο ρόλος του ελικοβακτηριδίου</vt:lpstr>
      <vt:lpstr>Οξεία αιμορραγία ανώτερου πεπτικού (OAAΠ)</vt:lpstr>
      <vt:lpstr>Αιτίες αιμορραγίας ανώτερου πεπτικού</vt:lpstr>
      <vt:lpstr>ΗΡ : γενικά </vt:lpstr>
      <vt:lpstr>Παρουσίαση του PowerPoint</vt:lpstr>
      <vt:lpstr>ΟΑΑΠ- Ο ρόλος του ελικοβακτηριδίου</vt:lpstr>
      <vt:lpstr>Ι. Μηχανισμός ΟΑΑΠ – ΗΡ (+)</vt:lpstr>
      <vt:lpstr>ΙΙ. Διάγνωση Η Ρylori </vt:lpstr>
      <vt:lpstr>Kyoto classification score (0-8)</vt:lpstr>
      <vt:lpstr>Ατροφία στομάχου</vt:lpstr>
      <vt:lpstr>Παρουσίαση του PowerPoint</vt:lpstr>
      <vt:lpstr>Διαγνωστικά τεστ ανίχνευσης ΗΡ</vt:lpstr>
      <vt:lpstr>ΙΙΙ. Α. Μείωση επίπτωσης ΗΡ </vt:lpstr>
      <vt:lpstr>Β. Εκρίζωση ΗΡ: μειώνει την επίπτωση πεπτικών ελκών</vt:lpstr>
      <vt:lpstr>Γ. H εκρίζωση Η. Pylori άλλαξε επιδημιολογία OAAΠ από πεπτικά έλκη.</vt:lpstr>
      <vt:lpstr>Παρουσίαση του PowerPoint</vt:lpstr>
      <vt:lpstr>Παρουσίαση του PowerPoint</vt:lpstr>
      <vt:lpstr> Ενδείξεις θεραπείας εκρίζωσης</vt:lpstr>
      <vt:lpstr>ΙV.OAAΠ από πεπτικό έλκος- ανίχνευση ΗΡ</vt:lpstr>
      <vt:lpstr>Ποιος ο καλύτερος τρόπος ανίχνευσης HP? </vt:lpstr>
      <vt:lpstr>Γιατί δεν γίνεται πρώιμα θεραπεία εκρίζωσης. </vt:lpstr>
      <vt:lpstr>V.Πώς μπορούμε να μειώσουμε τον κίνδυνο υποτροπής αιμορραγίας από πεπτικά έλκη (1)</vt:lpstr>
      <vt:lpstr>HEAT (Helicobacter Eradication Aspirin Trial). / αποτελέσματα</vt:lpstr>
      <vt:lpstr>Πώς μπορούμε να μειώσουμε τον κίνδυνο υποτροπής αιμορραγίας από πεπτικά έλκη (2)</vt:lpstr>
      <vt:lpstr>Πώς μπορούμε να μειώσουμε τον κίνδυνο υποτροπής αιμορραγίας από πεπτικά έλκη (3)</vt:lpstr>
      <vt:lpstr>Δ. ΗΡ και μείωση γαστρικών καρκίνων</vt:lpstr>
      <vt:lpstr>Παρουσίαση του PowerPoint</vt:lpstr>
      <vt:lpstr>Παρουσίαση του PowerPoint</vt:lpstr>
      <vt:lpstr>Ε. HP επηρεάζει θνητότητα από αιμορραγία ΟΑΑΠ?</vt:lpstr>
      <vt:lpstr>Συμπέρασμα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Αιμορραγία ανώτερου πεπτικού – ο ρόλος του ελικοβακτηριδίου</dc:title>
  <dc:creator>Georgios Theocharis</dc:creator>
  <cp:lastModifiedBy>Georgios Theocharis</cp:lastModifiedBy>
  <cp:revision>100</cp:revision>
  <dcterms:created xsi:type="dcterms:W3CDTF">2026-02-23T18:21:47Z</dcterms:created>
  <dcterms:modified xsi:type="dcterms:W3CDTF">2026-05-08T11:33:55Z</dcterms:modified>
</cp:coreProperties>
</file>