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5"/>
  </p:notesMasterIdLst>
  <p:sldIdLst>
    <p:sldId id="256" r:id="rId2"/>
    <p:sldId id="310" r:id="rId3"/>
    <p:sldId id="321" r:id="rId4"/>
    <p:sldId id="305" r:id="rId5"/>
    <p:sldId id="317" r:id="rId6"/>
    <p:sldId id="318" r:id="rId7"/>
    <p:sldId id="322" r:id="rId8"/>
    <p:sldId id="300" r:id="rId9"/>
    <p:sldId id="312" r:id="rId10"/>
    <p:sldId id="319" r:id="rId11"/>
    <p:sldId id="257" r:id="rId12"/>
    <p:sldId id="258" r:id="rId13"/>
    <p:sldId id="311" r:id="rId14"/>
    <p:sldId id="261" r:id="rId15"/>
    <p:sldId id="262" r:id="rId16"/>
    <p:sldId id="263" r:id="rId17"/>
    <p:sldId id="264" r:id="rId18"/>
    <p:sldId id="265" r:id="rId19"/>
    <p:sldId id="266" r:id="rId20"/>
    <p:sldId id="267" r:id="rId21"/>
    <p:sldId id="270" r:id="rId22"/>
    <p:sldId id="272" r:id="rId23"/>
    <p:sldId id="273" r:id="rId24"/>
    <p:sldId id="274" r:id="rId25"/>
    <p:sldId id="275" r:id="rId26"/>
    <p:sldId id="276" r:id="rId27"/>
    <p:sldId id="281" r:id="rId28"/>
    <p:sldId id="283" r:id="rId29"/>
    <p:sldId id="284" r:id="rId30"/>
    <p:sldId id="285" r:id="rId31"/>
    <p:sldId id="289" r:id="rId32"/>
    <p:sldId id="291" r:id="rId33"/>
    <p:sldId id="315" r:id="rId34"/>
    <p:sldId id="294" r:id="rId35"/>
    <p:sldId id="295" r:id="rId36"/>
    <p:sldId id="296" r:id="rId37"/>
    <p:sldId id="297" r:id="rId38"/>
    <p:sldId id="313" r:id="rId39"/>
    <p:sldId id="314" r:id="rId40"/>
    <p:sldId id="323" r:id="rId41"/>
    <p:sldId id="324" r:id="rId42"/>
    <p:sldId id="325" r:id="rId43"/>
    <p:sldId id="298" r:id="rId4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439" autoAdjust="0"/>
  </p:normalViewPr>
  <p:slideViewPr>
    <p:cSldViewPr>
      <p:cViewPr varScale="1">
        <p:scale>
          <a:sx n="67" d="100"/>
          <a:sy n="67" d="100"/>
        </p:scale>
        <p:origin x="1906" y="2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3C1AAD-965C-481F-8A01-177EE1FA4A79}" type="datetimeFigureOut">
              <a:rPr lang="el-GR" smtClean="0"/>
              <a:t>21/9/2025</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B71D81-EE04-4297-83C6-E64075FBD1FB}"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1</a:t>
            </a:fld>
            <a:endParaRPr lang="el-GR" dirty="0"/>
          </a:p>
        </p:txBody>
      </p:sp>
    </p:spTree>
    <p:extLst>
      <p:ext uri="{BB962C8B-B14F-4D97-AF65-F5344CB8AC3E}">
        <p14:creationId xmlns:p14="http://schemas.microsoft.com/office/powerpoint/2010/main" val="16767449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a:ln>
            <a:miter lim="800000"/>
            <a:headEnd/>
            <a:tailEnd/>
          </a:ln>
        </p:spPr>
        <p:txBody>
          <a:bodyPr/>
          <a:lstStyle/>
          <a:p>
            <a:fld id="{30648266-E7FA-4CCB-BCF0-FFE7BF55D48D}" type="slidenum">
              <a:rPr lang="el-GR" smtClean="0">
                <a:latin typeface="Arial" charset="0"/>
                <a:cs typeface="Arial" charset="0"/>
              </a:rPr>
              <a:pPr/>
              <a:t>25</a:t>
            </a:fld>
            <a:endParaRPr lang="el-GR">
              <a:latin typeface="Arial" charset="0"/>
              <a:cs typeface="Arial"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436853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800" b="0" i="0" u="none" strike="noStrike" baseline="0" dirty="0">
                <a:solidFill>
                  <a:srgbClr val="000000"/>
                </a:solidFill>
                <a:latin typeface="BookAntiqua"/>
              </a:rPr>
              <a:t>a</a:t>
            </a:r>
            <a:r>
              <a:rPr lang="en-US" sz="1800" b="1" i="0" u="none" strike="noStrike" baseline="0" dirty="0">
                <a:solidFill>
                  <a:srgbClr val="000000"/>
                </a:solidFill>
                <a:latin typeface="BookAntiqua"/>
              </a:rPr>
              <a:t>. Radiofrequency ablation (RFA) </a:t>
            </a:r>
            <a:r>
              <a:rPr lang="el-GR" sz="1800" b="0" i="0" u="none" strike="noStrike" baseline="0" dirty="0">
                <a:solidFill>
                  <a:srgbClr val="000000"/>
                </a:solidFill>
                <a:latin typeface="BookAntiqua"/>
              </a:rPr>
              <a:t>αρχικά χρησιμοποιήθηκε σε οισοφάγο </a:t>
            </a:r>
            <a:r>
              <a:rPr lang="en-US" sz="1800" b="0" i="0" u="none" strike="noStrike" baseline="0" dirty="0">
                <a:solidFill>
                  <a:srgbClr val="000000"/>
                </a:solidFill>
                <a:latin typeface="BookAntiqua"/>
              </a:rPr>
              <a:t>Barrett</a:t>
            </a:r>
            <a:r>
              <a:rPr lang="el-GR" sz="1800" b="0" i="0" u="none" strike="noStrike" baseline="0" dirty="0">
                <a:solidFill>
                  <a:srgbClr val="000000"/>
                </a:solidFill>
                <a:latin typeface="BookAntiqua"/>
              </a:rPr>
              <a:t>. </a:t>
            </a:r>
            <a:endParaRPr lang="en-US" sz="1800" b="0" i="0" u="none" strike="noStrike" baseline="0" dirty="0">
              <a:solidFill>
                <a:srgbClr val="000000"/>
              </a:solidFill>
              <a:latin typeface="BookAntiqua"/>
            </a:endParaRPr>
          </a:p>
          <a:p>
            <a:pPr algn="l"/>
            <a:r>
              <a:rPr lang="en-US" sz="1800" b="0" i="0" u="none" strike="noStrike" baseline="0" dirty="0">
                <a:solidFill>
                  <a:srgbClr val="000000"/>
                </a:solidFill>
                <a:latin typeface="BookAntiqua"/>
              </a:rPr>
              <a:t>RFA </a:t>
            </a:r>
            <a:r>
              <a:rPr lang="el-GR" sz="1800" b="0" i="0" u="none" strike="noStrike" baseline="0" dirty="0">
                <a:solidFill>
                  <a:srgbClr val="000000"/>
                </a:solidFill>
                <a:latin typeface="BookAntiqua"/>
              </a:rPr>
              <a:t>με </a:t>
            </a:r>
            <a:r>
              <a:rPr lang="en-US" sz="1800" b="0" i="0" u="none" strike="noStrike" baseline="0" dirty="0">
                <a:solidFill>
                  <a:srgbClr val="000000"/>
                </a:solidFill>
                <a:latin typeface="BookAntiqua"/>
              </a:rPr>
              <a:t>focal catheter (</a:t>
            </a:r>
            <a:r>
              <a:rPr lang="en-US" sz="1800" b="0" i="0" u="none" strike="noStrike" baseline="0" dirty="0" err="1">
                <a:solidFill>
                  <a:srgbClr val="000000"/>
                </a:solidFill>
                <a:latin typeface="BookAntiqua"/>
              </a:rPr>
              <a:t>Barrx</a:t>
            </a:r>
            <a:r>
              <a:rPr lang="en-US" sz="1800" b="0" i="0" u="none" strike="noStrike" baseline="0" dirty="0">
                <a:solidFill>
                  <a:srgbClr val="000000"/>
                </a:solidFill>
                <a:latin typeface="BookAntiqua"/>
              </a:rPr>
              <a:t>™ HALO90 and HALOULTRA) or </a:t>
            </a:r>
            <a:r>
              <a:rPr lang="en-US" sz="1800" b="0" i="0" u="none" strike="noStrike" baseline="0" dirty="0" err="1">
                <a:solidFill>
                  <a:srgbClr val="000000"/>
                </a:solidFill>
                <a:latin typeface="BookAntiqua"/>
              </a:rPr>
              <a:t>Barrx</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TTS RFA catheter. </a:t>
            </a:r>
            <a:r>
              <a:rPr lang="en-US" sz="1800" b="0" i="0" u="none" strike="noStrike" baseline="0" dirty="0">
                <a:solidFill>
                  <a:srgbClr val="231F20"/>
                </a:solidFill>
                <a:latin typeface="AdvTT1875e499"/>
              </a:rPr>
              <a:t>RFA/ APC </a:t>
            </a:r>
            <a:r>
              <a:rPr lang="el-GR" sz="1800" b="0" i="0" u="none" strike="noStrike" baseline="0" dirty="0">
                <a:solidFill>
                  <a:srgbClr val="231F20"/>
                </a:solidFill>
                <a:latin typeface="AdvTT1875e499"/>
              </a:rPr>
              <a:t>το ίδιο αποτελεσματικοί σε αιμορραγία από</a:t>
            </a:r>
            <a:r>
              <a:rPr lang="en-US" sz="1800" b="0" i="0" u="none" strike="noStrike" baseline="0" dirty="0">
                <a:solidFill>
                  <a:srgbClr val="231F20"/>
                </a:solidFill>
                <a:latin typeface="AdvTT1875e499"/>
              </a:rPr>
              <a:t> GAVE</a:t>
            </a:r>
            <a:endParaRPr lang="en-US" sz="1800" b="0" i="0" u="none" strike="noStrike" baseline="0" dirty="0">
              <a:solidFill>
                <a:srgbClr val="000000"/>
              </a:solidFill>
              <a:latin typeface="BookAntiqua"/>
            </a:endParaRPr>
          </a:p>
          <a:p>
            <a:pPr algn="l"/>
            <a:r>
              <a:rPr lang="en-US" sz="1800" b="0" i="0" u="none" strike="noStrike" baseline="0" dirty="0">
                <a:solidFill>
                  <a:srgbClr val="000000"/>
                </a:solidFill>
                <a:latin typeface="BookAntiqua"/>
              </a:rPr>
              <a:t>b</a:t>
            </a:r>
            <a:r>
              <a:rPr lang="en-US" sz="1800" b="1" i="0" u="none" strike="noStrike" baseline="0" dirty="0">
                <a:solidFill>
                  <a:srgbClr val="000000"/>
                </a:solidFill>
                <a:latin typeface="BookAntiqua"/>
              </a:rPr>
              <a:t>. Cryotherapy</a:t>
            </a:r>
            <a:r>
              <a:rPr lang="el-GR" sz="1800" b="1" i="0" u="none" strike="noStrike" baseline="0" dirty="0">
                <a:solidFill>
                  <a:srgbClr val="000000"/>
                </a:solidFill>
                <a:latin typeface="BookAntiqua"/>
              </a:rPr>
              <a:t> χρήσιμη αιμόσταση προκαλώντας νέκρωση κυττάρων μετά από ψύξη . </a:t>
            </a:r>
            <a:r>
              <a:rPr lang="en-US" sz="1800" b="0" i="0" u="none" strike="noStrike" baseline="0" dirty="0">
                <a:solidFill>
                  <a:srgbClr val="000000"/>
                </a:solidFill>
                <a:latin typeface="BookAntiqua"/>
              </a:rPr>
              <a:t>Cho and</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colleagues</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50% </a:t>
            </a:r>
            <a:r>
              <a:rPr lang="el-GR" sz="1800" b="0" i="0" u="none" strike="noStrike" baseline="0" dirty="0">
                <a:solidFill>
                  <a:srgbClr val="000000"/>
                </a:solidFill>
                <a:latin typeface="BookAntiqua"/>
              </a:rPr>
              <a:t>πλήρη ανταπόκριση, ενώ οι άλλοι </a:t>
            </a:r>
            <a:r>
              <a:rPr lang="el-GR" sz="1800" b="0" i="0" u="none" strike="noStrike" baseline="0" dirty="0" err="1">
                <a:solidFill>
                  <a:srgbClr val="000000"/>
                </a:solidFill>
                <a:latin typeface="BookAntiqua"/>
              </a:rPr>
              <a:t>μσοί</a:t>
            </a:r>
            <a:r>
              <a:rPr lang="el-GR" sz="1800" b="0" i="0" u="none" strike="noStrike" baseline="0" dirty="0">
                <a:solidFill>
                  <a:srgbClr val="000000"/>
                </a:solidFill>
                <a:latin typeface="BookAntiqua"/>
              </a:rPr>
              <a:t> μερική ανταπόκριση σε </a:t>
            </a:r>
            <a:r>
              <a:rPr lang="en-US" sz="1800" b="0" i="0" u="none" strike="noStrike" baseline="0" dirty="0">
                <a:solidFill>
                  <a:srgbClr val="000000"/>
                </a:solidFill>
                <a:latin typeface="BookAntiqua"/>
              </a:rPr>
              <a:t> GAVE . </a:t>
            </a:r>
            <a:r>
              <a:rPr lang="el-GR" sz="1800" b="0" i="0" u="none" strike="noStrike" baseline="0" dirty="0">
                <a:solidFill>
                  <a:srgbClr val="000000"/>
                </a:solidFill>
                <a:latin typeface="BookAntiqua"/>
              </a:rPr>
              <a:t>Μείωση μεταγγίσεων και αύξηση αιμοσφαιρίνης. Όχι επιπλοκές. ‘Όμως μικρή μελέτη.</a:t>
            </a:r>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28</a:t>
            </a:fld>
            <a:endParaRPr lang="el-GR"/>
          </a:p>
        </p:txBody>
      </p:sp>
    </p:spTree>
    <p:extLst>
      <p:ext uri="{BB962C8B-B14F-4D97-AF65-F5344CB8AC3E}">
        <p14:creationId xmlns:p14="http://schemas.microsoft.com/office/powerpoint/2010/main" val="317206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Over-the-scope clips (OTSCs) </a:t>
            </a:r>
            <a:r>
              <a:rPr lang="el-GR" sz="1200" kern="1200" baseline="0" dirty="0">
                <a:solidFill>
                  <a:schemeClr val="tx1"/>
                </a:solidFill>
                <a:latin typeface="+mn-lt"/>
                <a:ea typeface="+mn-ea"/>
                <a:cs typeface="+mn-cs"/>
              </a:rPr>
              <a:t>μεγάλου αυλού </a:t>
            </a:r>
            <a:r>
              <a:rPr lang="en-US" sz="1200" kern="1200" baseline="0" dirty="0">
                <a:solidFill>
                  <a:schemeClr val="tx1"/>
                </a:solidFill>
                <a:latin typeface="+mn-lt"/>
                <a:ea typeface="+mn-ea"/>
                <a:cs typeface="+mn-cs"/>
              </a:rPr>
              <a:t>clips </a:t>
            </a:r>
            <a:r>
              <a:rPr lang="el-GR" sz="1200" kern="1200" baseline="0" dirty="0">
                <a:solidFill>
                  <a:schemeClr val="tx1"/>
                </a:solidFill>
                <a:latin typeface="+mn-lt"/>
                <a:ea typeface="+mn-ea"/>
                <a:cs typeface="+mn-cs"/>
              </a:rPr>
              <a:t>από</a:t>
            </a:r>
            <a:r>
              <a:rPr lang="en-US" sz="1200" kern="1200" baseline="0" dirty="0">
                <a:solidFill>
                  <a:schemeClr val="tx1"/>
                </a:solidFill>
                <a:latin typeface="+mn-lt"/>
                <a:ea typeface="+mn-ea"/>
                <a:cs typeface="+mn-cs"/>
              </a:rPr>
              <a:t> nitinol, </a:t>
            </a:r>
            <a:r>
              <a:rPr lang="el-GR" sz="1200" kern="1200" baseline="0" dirty="0">
                <a:solidFill>
                  <a:schemeClr val="tx1"/>
                </a:solidFill>
                <a:latin typeface="+mn-lt"/>
                <a:ea typeface="+mn-ea"/>
                <a:cs typeface="+mn-cs"/>
              </a:rPr>
              <a:t>ένα μέταλλο με </a:t>
            </a:r>
            <a:r>
              <a:rPr lang="en-US" sz="1200" kern="1200" baseline="0" dirty="0">
                <a:solidFill>
                  <a:schemeClr val="tx1"/>
                </a:solidFill>
                <a:latin typeface="+mn-lt"/>
                <a:ea typeface="+mn-ea"/>
                <a:cs typeface="+mn-cs"/>
              </a:rPr>
              <a:t>shape-memory effect</a:t>
            </a:r>
            <a:r>
              <a:rPr lang="el-GR" sz="1200" kern="1200" baseline="0" dirty="0">
                <a:solidFill>
                  <a:schemeClr val="tx1"/>
                </a:solidFill>
                <a:latin typeface="+mn-lt"/>
                <a:ea typeface="+mn-ea"/>
                <a:cs typeface="+mn-cs"/>
              </a:rPr>
              <a:t> και υψηλού βαθμού ελαστικότητα. Επιτρέπει την υψηλής πίεσης σύγκλειση μεγάλων </a:t>
            </a:r>
            <a:r>
              <a:rPr lang="el-GR" sz="1200" kern="1200" baseline="0" dirty="0" err="1">
                <a:solidFill>
                  <a:schemeClr val="tx1"/>
                </a:solidFill>
                <a:latin typeface="+mn-lt"/>
                <a:ea typeface="+mn-ea"/>
                <a:cs typeface="+mn-cs"/>
              </a:rPr>
              <a:t>βλεννογονικών</a:t>
            </a:r>
            <a:r>
              <a:rPr lang="el-GR" sz="1200" kern="1200" baseline="0" dirty="0">
                <a:solidFill>
                  <a:schemeClr val="tx1"/>
                </a:solidFill>
                <a:latin typeface="+mn-lt"/>
                <a:ea typeface="+mn-ea"/>
                <a:cs typeface="+mn-cs"/>
              </a:rPr>
              <a:t> περιοχών, πιάνει περισσότερο ιστό και μπορεί να βελτιώνει αιμόσταση.</a:t>
            </a:r>
          </a:p>
          <a:p>
            <a:pPr algn="l"/>
            <a:r>
              <a:rPr lang="en-US" sz="1800" b="0" i="0" u="none" strike="noStrike" baseline="0" dirty="0">
                <a:latin typeface="BookAntiqua"/>
              </a:rPr>
              <a:t>OTSC caps are available in </a:t>
            </a:r>
            <a:r>
              <a:rPr lang="en-US" sz="1800" b="1" i="0" u="none" strike="noStrike" baseline="0" dirty="0">
                <a:latin typeface="BookAntiqua"/>
              </a:rPr>
              <a:t>3 diameters (11, 12, and 14 mm</a:t>
            </a:r>
            <a:r>
              <a:rPr lang="en-US" sz="1800" b="0" i="0" u="none" strike="noStrike" baseline="0" dirty="0">
                <a:latin typeface="BookAntiqua"/>
              </a:rPr>
              <a:t>) and </a:t>
            </a:r>
            <a:r>
              <a:rPr lang="en-US" sz="1800" b="1" i="0" u="none" strike="noStrike" baseline="0" dirty="0">
                <a:latin typeface="BookAntiqua"/>
              </a:rPr>
              <a:t>2 working depths (3 and 6 mm</a:t>
            </a:r>
            <a:r>
              <a:rPr lang="en-US" sz="1800" b="0" i="0" u="none" strike="noStrike" baseline="0" dirty="0">
                <a:latin typeface="BookAntiqua"/>
              </a:rPr>
              <a:t>). There are three</a:t>
            </a:r>
          </a:p>
          <a:p>
            <a:pPr algn="l"/>
            <a:r>
              <a:rPr lang="en-US" sz="1800" b="0" i="0" u="none" strike="noStrike" baseline="0" dirty="0">
                <a:latin typeface="BookAntiqua"/>
              </a:rPr>
              <a:t>versions of OTSC versions available currently (atraumatic, traumatic and more gastric</a:t>
            </a:r>
          </a:p>
          <a:p>
            <a:pPr algn="l"/>
            <a:r>
              <a:rPr lang="en-US" sz="1800" b="0" i="0" u="none" strike="noStrike" baseline="0" dirty="0">
                <a:latin typeface="BookAntiqua"/>
              </a:rPr>
              <a:t>wall closure clip)</a:t>
            </a:r>
            <a:endParaRPr lang="el-GR" dirty="0"/>
          </a:p>
        </p:txBody>
      </p:sp>
      <p:sp>
        <p:nvSpPr>
          <p:cNvPr id="4" name="3 - Θέση αριθμού διαφάνειας"/>
          <p:cNvSpPr>
            <a:spLocks noGrp="1"/>
          </p:cNvSpPr>
          <p:nvPr>
            <p:ph type="sldNum" sz="quarter" idx="10"/>
          </p:nvPr>
        </p:nvSpPr>
        <p:spPr/>
        <p:txBody>
          <a:bodyPr/>
          <a:lstStyle/>
          <a:p>
            <a:fld id="{F465F92A-DAB9-4A6A-8694-5CD6BA587D23}" type="slidenum">
              <a:rPr lang="el-GR" smtClean="0"/>
              <a:pPr/>
              <a:t>29</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800" b="0" i="0" u="none" strike="noStrike" baseline="0" dirty="0">
                <a:solidFill>
                  <a:srgbClr val="000000"/>
                </a:solidFill>
                <a:latin typeface="BookAntiqua"/>
              </a:rPr>
              <a:t>The over-the-scope clip (OTSC) (</a:t>
            </a:r>
            <a:r>
              <a:rPr lang="en-US" sz="1800" b="0" i="0" u="none" strike="noStrike" baseline="0" dirty="0" err="1">
                <a:solidFill>
                  <a:srgbClr val="000000"/>
                </a:solidFill>
                <a:latin typeface="BookAntiqua"/>
              </a:rPr>
              <a:t>Ovesco</a:t>
            </a:r>
            <a:r>
              <a:rPr lang="en-US" sz="1800" b="0" i="0" u="none" strike="noStrike" baseline="0" dirty="0">
                <a:solidFill>
                  <a:srgbClr val="000000"/>
                </a:solidFill>
                <a:latin typeface="BookAntiqua"/>
              </a:rPr>
              <a:t> Endoscopy, </a:t>
            </a:r>
            <a:r>
              <a:rPr lang="en-US" sz="1800" b="0" i="0" u="none" strike="noStrike" baseline="0" dirty="0" err="1">
                <a:solidFill>
                  <a:srgbClr val="000000"/>
                </a:solidFill>
                <a:latin typeface="BookAntiqua"/>
              </a:rPr>
              <a:t>Tubingin</a:t>
            </a:r>
            <a:r>
              <a:rPr lang="en-US" sz="1800" b="0" i="0" u="none" strike="noStrike" baseline="0" dirty="0">
                <a:solidFill>
                  <a:srgbClr val="000000"/>
                </a:solidFill>
                <a:latin typeface="BookAntiqua"/>
              </a:rPr>
              <a:t> Ger)</a:t>
            </a:r>
            <a:r>
              <a:rPr lang="el-GR" sz="1800" b="0" i="0" u="none" strike="noStrike" baseline="0" dirty="0">
                <a:solidFill>
                  <a:srgbClr val="000000"/>
                </a:solidFill>
                <a:latin typeface="BookAntiqua"/>
              </a:rPr>
              <a:t>: αποτελεσματικότητα σε σύγκλειση διατρήσεων και στην αιμόσταση. Αιμόσταση </a:t>
            </a:r>
            <a:r>
              <a:rPr lang="en-US" sz="1800" b="1" i="0" u="none" strike="noStrike" baseline="0" dirty="0">
                <a:solidFill>
                  <a:srgbClr val="000000"/>
                </a:solidFill>
                <a:latin typeface="BookAntiqua"/>
              </a:rPr>
              <a:t>(&gt; 90%) rescue </a:t>
            </a:r>
            <a:r>
              <a:rPr lang="el-GR" sz="1800" b="1" i="0" u="none" strike="noStrike" baseline="0" dirty="0">
                <a:solidFill>
                  <a:srgbClr val="000000"/>
                </a:solidFill>
                <a:latin typeface="BookAntiqua"/>
              </a:rPr>
              <a:t>και</a:t>
            </a:r>
            <a:r>
              <a:rPr lang="en-US" sz="1800" b="1" i="0" u="none" strike="noStrike" baseline="0" dirty="0">
                <a:solidFill>
                  <a:srgbClr val="000000"/>
                </a:solidFill>
                <a:latin typeface="BookAntiqua"/>
              </a:rPr>
              <a:t> first line therapy</a:t>
            </a:r>
            <a:r>
              <a:rPr lang="el-GR" sz="1800" b="1" i="0" u="none" strike="noStrike" baseline="0" dirty="0">
                <a:solidFill>
                  <a:srgbClr val="000000"/>
                </a:solidFill>
                <a:latin typeface="BookAntiqua"/>
              </a:rPr>
              <a:t> για πεπτικά έλκη και </a:t>
            </a:r>
            <a:r>
              <a:rPr lang="en-US" sz="1800" b="1" i="0" u="none" strike="noStrike" baseline="0" dirty="0" err="1">
                <a:solidFill>
                  <a:srgbClr val="000000"/>
                </a:solidFill>
                <a:latin typeface="BookAntiqua"/>
              </a:rPr>
              <a:t>Dieulafoy’s</a:t>
            </a:r>
            <a:r>
              <a:rPr lang="en-US" sz="1800" b="1" i="0" u="none" strike="noStrike" baseline="0" dirty="0">
                <a:solidFill>
                  <a:srgbClr val="000000"/>
                </a:solidFill>
                <a:latin typeface="BookAntiqua"/>
              </a:rPr>
              <a:t> lesions</a:t>
            </a:r>
            <a:r>
              <a:rPr lang="en-US" sz="1800" b="0" i="0" u="none" strike="noStrike" baseline="0" dirty="0">
                <a:solidFill>
                  <a:srgbClr val="000000"/>
                </a:solidFill>
                <a:latin typeface="BookAntiqua"/>
              </a:rPr>
              <a:t>. </a:t>
            </a:r>
            <a:r>
              <a:rPr lang="el-GR" sz="1800" b="0" i="0" u="none" strike="noStrike" baseline="0" dirty="0">
                <a:solidFill>
                  <a:srgbClr val="000000"/>
                </a:solidFill>
                <a:latin typeface="BookAntiqua"/>
              </a:rPr>
              <a:t> Ειδικά χρήσιμο για περιοχές με μεγάλες </a:t>
            </a:r>
            <a:r>
              <a:rPr lang="el-GR" sz="1800" b="0" i="0" u="none" strike="noStrike" baseline="0" dirty="0" err="1">
                <a:solidFill>
                  <a:srgbClr val="000000"/>
                </a:solidFill>
                <a:latin typeface="BookAntiqua"/>
              </a:rPr>
              <a:t>ινωτικές</a:t>
            </a:r>
            <a:r>
              <a:rPr lang="el-GR" sz="1800" b="0" i="0" u="none" strike="noStrike" baseline="0" dirty="0">
                <a:solidFill>
                  <a:srgbClr val="000000"/>
                </a:solidFill>
                <a:latin typeface="BookAntiqua"/>
              </a:rPr>
              <a:t> βλάβες και εστίες που δεν θεραπεύονται εύκολα. Χρειάζεται καλή ορατότητα και ακριβή τοποθέτηση καθώς αυτά τα </a:t>
            </a:r>
            <a:r>
              <a:rPr lang="en-US" sz="1800" b="1" i="0" u="none" strike="noStrike" baseline="0" dirty="0">
                <a:solidFill>
                  <a:srgbClr val="000000"/>
                </a:solidFill>
                <a:latin typeface="BookAntiqua"/>
              </a:rPr>
              <a:t>clips</a:t>
            </a:r>
            <a:r>
              <a:rPr lang="el-GR" sz="1800" b="1" i="0" u="none" strike="noStrike" baseline="0" dirty="0">
                <a:solidFill>
                  <a:srgbClr val="000000"/>
                </a:solidFill>
                <a:latin typeface="BookAntiqua"/>
              </a:rPr>
              <a:t> πολύ δύσκολα βγαίνουν.</a:t>
            </a:r>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30</a:t>
            </a:fld>
            <a:endParaRPr lang="el-GR"/>
          </a:p>
        </p:txBody>
      </p:sp>
    </p:spTree>
    <p:extLst>
      <p:ext uri="{BB962C8B-B14F-4D97-AF65-F5344CB8AC3E}">
        <p14:creationId xmlns:p14="http://schemas.microsoft.com/office/powerpoint/2010/main" val="455859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85000" lnSpcReduction="20000"/>
          </a:bodyPr>
          <a:lstStyle/>
          <a:p>
            <a:pPr algn="l"/>
            <a:r>
              <a:rPr lang="en-US" sz="1200" b="1" i="0" u="none" strike="noStrike" baseline="0" dirty="0">
                <a:latin typeface="AdvOTdc5ff126"/>
              </a:rPr>
              <a:t>Hemospray TC325 </a:t>
            </a:r>
            <a:r>
              <a:rPr lang="en-US" sz="1200" b="0" i="0" u="none" strike="noStrike" baseline="0" dirty="0">
                <a:latin typeface="AdvOTdc5ff126"/>
              </a:rPr>
              <a:t>(Cook Medical, Winston-Salem, NC, USA) </a:t>
            </a:r>
            <a:r>
              <a:rPr lang="el-GR" sz="1200" b="0" i="0" u="none" strike="noStrike" baseline="0" dirty="0">
                <a:latin typeface="AdvOTdc5ff126"/>
              </a:rPr>
              <a:t>αιμοστατική σκόνη. Μηχανισμός δράσης: Συγκέντρωση παραγόντων πήξης και σχηματισμός μηχανικών</a:t>
            </a:r>
            <a:r>
              <a:rPr lang="en-US" sz="1200" b="0" i="0" u="none" strike="noStrike" baseline="0" dirty="0">
                <a:latin typeface="AdvOTdc5ff126"/>
              </a:rPr>
              <a:t> plugs </a:t>
            </a:r>
            <a:r>
              <a:rPr lang="el-GR" sz="1200" b="0" i="0" u="none" strike="noStrike" baseline="0" dirty="0">
                <a:latin typeface="AdvOTdc5ff126"/>
              </a:rPr>
              <a:t>στα αγγεία που αιμορραγούν. Δεν χρειάζεται άμεση επαφή με τα αγγεία. Καλύπτει μια μεγάλη επιφάνεια. Προκαλεί την συσσώρευση αιμοπεταλίων, ενεργοποιεί το </a:t>
            </a:r>
            <a:r>
              <a:rPr lang="en-US" sz="1800" b="0" i="0" u="none" strike="noStrike" baseline="0" dirty="0">
                <a:latin typeface="BookAntiqua"/>
              </a:rPr>
              <a:t>cascade</a:t>
            </a:r>
            <a:r>
              <a:rPr lang="el-GR" sz="1800" b="0" i="0" u="none" strike="noStrike" baseline="0" dirty="0">
                <a:latin typeface="BookAntiqua"/>
              </a:rPr>
              <a:t> της πηκτικότητας, </a:t>
            </a:r>
            <a:r>
              <a:rPr lang="en-US" sz="1800" b="0" i="0" u="none" strike="noStrike" baseline="0" dirty="0">
                <a:latin typeface="BookAntiqua"/>
              </a:rPr>
              <a:t>, as well as promote</a:t>
            </a:r>
            <a:r>
              <a:rPr lang="el-GR" sz="1800" b="0" i="0" u="none" strike="noStrike" baseline="0" dirty="0">
                <a:latin typeface="BookAntiqua"/>
              </a:rPr>
              <a:t> </a:t>
            </a:r>
            <a:r>
              <a:rPr lang="en-US" sz="1800" b="0" i="0" u="none" strike="noStrike" baseline="0" dirty="0">
                <a:latin typeface="BookAntiqua"/>
              </a:rPr>
              <a:t>tissue formation</a:t>
            </a:r>
            <a:r>
              <a:rPr lang="el-GR" sz="1800" b="0" i="0" u="none" strike="noStrike" baseline="0" dirty="0">
                <a:latin typeface="BookAntiqua"/>
              </a:rPr>
              <a:t>. Το </a:t>
            </a:r>
            <a:r>
              <a:rPr lang="en-US" sz="1200" b="0" i="0" u="none" strike="noStrike" baseline="0" dirty="0" err="1">
                <a:latin typeface="AdvOTdc5ff126"/>
              </a:rPr>
              <a:t>Hemospray</a:t>
            </a:r>
            <a:r>
              <a:rPr lang="en-US" sz="1200" b="0" i="0" u="none" strike="noStrike" baseline="0" dirty="0">
                <a:latin typeface="AdvOTdc5ff126"/>
              </a:rPr>
              <a:t> </a:t>
            </a:r>
            <a:r>
              <a:rPr lang="el-GR" sz="1200" b="0" i="0" u="none" strike="noStrike" baseline="0" dirty="0">
                <a:latin typeface="AdvOTdc5ff126"/>
              </a:rPr>
              <a:t>έχει ένδειξη για μη </a:t>
            </a:r>
            <a:r>
              <a:rPr lang="el-GR" sz="1200" b="0" i="0" u="none" strike="noStrike" baseline="0" dirty="0" err="1">
                <a:latin typeface="AdvOTdc5ff126"/>
              </a:rPr>
              <a:t>κιρσικές</a:t>
            </a:r>
            <a:r>
              <a:rPr lang="el-GR" sz="1200" b="0" i="0" u="none" strike="noStrike" baseline="0" dirty="0">
                <a:latin typeface="AdvOTdc5ff126"/>
              </a:rPr>
              <a:t> αιμορραγίες, μπορεί να χρησιμοποιηθεί ως </a:t>
            </a:r>
            <a:r>
              <a:rPr lang="el-GR" sz="1200" b="0" i="0" u="none" strike="noStrike" baseline="0" dirty="0" err="1">
                <a:latin typeface="AdvOTdc5ff126"/>
              </a:rPr>
              <a:t>μονοθεραπεία</a:t>
            </a:r>
            <a:r>
              <a:rPr lang="el-GR" sz="1200" b="0" i="0" u="none" strike="noStrike" baseline="0" dirty="0">
                <a:latin typeface="AdvOTdc5ff126"/>
              </a:rPr>
              <a:t> ή </a:t>
            </a:r>
            <a:r>
              <a:rPr lang="en-US" sz="1200" b="0" i="0" u="none" strike="noStrike" baseline="0" dirty="0">
                <a:latin typeface="AdvOTdc5ff126"/>
              </a:rPr>
              <a:t>salvage</a:t>
            </a:r>
            <a:r>
              <a:rPr lang="el-GR" sz="1200" b="0" i="0" u="none" strike="noStrike" baseline="0" dirty="0">
                <a:latin typeface="AdvOTdc5ff126"/>
              </a:rPr>
              <a:t> </a:t>
            </a:r>
            <a:r>
              <a:rPr lang="en-US" sz="1200" b="0" i="0" u="none" strike="noStrike" baseline="0" dirty="0">
                <a:latin typeface="AdvOTdc5ff126"/>
              </a:rPr>
              <a:t>modality. </a:t>
            </a:r>
            <a:r>
              <a:rPr lang="el-GR" sz="1200" b="0" i="0" u="none" strike="noStrike" baseline="0" dirty="0">
                <a:latin typeface="AdvOTdc5ff126"/>
              </a:rPr>
              <a:t>Η πρωτοπαθής αιμόσταση 8</a:t>
            </a:r>
            <a:r>
              <a:rPr lang="en-US" sz="1200" b="1" i="0" u="none" strike="noStrike" baseline="0" dirty="0">
                <a:latin typeface="AdvOTdc5ff126"/>
              </a:rPr>
              <a:t>5%</a:t>
            </a:r>
            <a:r>
              <a:rPr lang="el-GR" sz="1200" b="1" i="0" u="none" strike="noStrike" baseline="0" dirty="0">
                <a:latin typeface="AdvOTdc5ff126"/>
              </a:rPr>
              <a:t>- </a:t>
            </a:r>
            <a:r>
              <a:rPr lang="en-US" sz="1200" b="1" i="0" u="none" strike="noStrike" baseline="0" dirty="0">
                <a:latin typeface="AdvOTdc5ff126"/>
              </a:rPr>
              <a:t>95% </a:t>
            </a:r>
            <a:r>
              <a:rPr lang="el-GR" sz="1200" b="1" i="0" u="none" strike="noStrike" baseline="0" dirty="0">
                <a:latin typeface="AdvOTdc5ff126"/>
              </a:rPr>
              <a:t>, με υποτροπή </a:t>
            </a:r>
            <a:r>
              <a:rPr lang="en-US" sz="1200" b="1" i="0" u="none" strike="noStrike" baseline="0" dirty="0">
                <a:latin typeface="AdvOTdc5ff126"/>
              </a:rPr>
              <a:t>15%</a:t>
            </a:r>
            <a:r>
              <a:rPr lang="el-GR" sz="1200" b="1" i="0" u="none" strike="noStrike" baseline="0" dirty="0">
                <a:latin typeface="AdvOTdc5ff126"/>
              </a:rPr>
              <a:t>- 25 %</a:t>
            </a:r>
            <a:r>
              <a:rPr lang="en-US" sz="1200" b="1" i="0" u="none" strike="noStrike" baseline="0" dirty="0">
                <a:latin typeface="AdvOTdc5ff126"/>
              </a:rPr>
              <a:t>.</a:t>
            </a:r>
            <a:r>
              <a:rPr lang="el-GR" sz="1200" b="1" i="0" u="none" strike="noStrike" baseline="0" dirty="0">
                <a:latin typeface="AdvOTdc5ff126"/>
              </a:rPr>
              <a:t> </a:t>
            </a:r>
            <a:r>
              <a:rPr lang="en-US" sz="1200" b="0" i="0" u="none" strike="noStrike" baseline="0" dirty="0">
                <a:latin typeface="AdvOTdc5ff126"/>
              </a:rPr>
              <a:t>Once the Hemospray achieves hemostasis, it provides a cytoprotective</a:t>
            </a:r>
            <a:r>
              <a:rPr lang="el-GR" sz="1200" b="0" i="0" u="none" strike="noStrike" baseline="0" dirty="0">
                <a:latin typeface="AdvOTdc5ff126"/>
              </a:rPr>
              <a:t> </a:t>
            </a:r>
            <a:r>
              <a:rPr lang="en-US" sz="1200" b="0" i="0" u="none" strike="noStrike" baseline="0" dirty="0">
                <a:latin typeface="AdvOTdc5ff126"/>
              </a:rPr>
              <a:t>barrier to the diffusely ulcerated mucosa against</a:t>
            </a:r>
          </a:p>
          <a:p>
            <a:pPr algn="l"/>
            <a:r>
              <a:rPr lang="en-US" sz="1200" b="0" i="0" u="none" strike="noStrike" baseline="0" dirty="0">
                <a:latin typeface="AdvOTdc5ff126"/>
              </a:rPr>
              <a:t>acid re</a:t>
            </a:r>
            <a:r>
              <a:rPr lang="en-US" sz="1200" b="0" i="0" u="none" strike="noStrike" baseline="0" dirty="0">
                <a:latin typeface="AdvOTdc5ff126+fb"/>
              </a:rPr>
              <a:t>fl</a:t>
            </a:r>
            <a:r>
              <a:rPr lang="en-US" sz="1200" b="0" i="0" u="none" strike="noStrike" baseline="0" dirty="0">
                <a:latin typeface="AdvOTdc5ff126"/>
              </a:rPr>
              <a:t>ux, allowing the new tissue to grow more ef</a:t>
            </a:r>
            <a:r>
              <a:rPr lang="en-US" sz="1200" b="0" i="0" u="none" strike="noStrike" baseline="0" dirty="0">
                <a:latin typeface="AdvOTdc5ff126+fb"/>
              </a:rPr>
              <a:t>fi</a:t>
            </a:r>
            <a:r>
              <a:rPr lang="en-US" sz="1200" b="0" i="0" u="none" strike="noStrike" baseline="0" dirty="0">
                <a:latin typeface="AdvOTdc5ff126"/>
              </a:rPr>
              <a:t>ciently</a:t>
            </a:r>
            <a:r>
              <a:rPr lang="el-GR" sz="1200" b="0" i="0" u="none" strike="noStrike" baseline="0" dirty="0">
                <a:latin typeface="AdvOTdc5ff126"/>
              </a:rPr>
              <a:t> </a:t>
            </a:r>
            <a:r>
              <a:rPr lang="en-US" sz="1200" b="0" i="0" u="none" strike="noStrike" baseline="0" dirty="0">
                <a:latin typeface="AdvOTdc5ff126"/>
              </a:rPr>
              <a:t>during ulcer healing.</a:t>
            </a:r>
            <a:endParaRPr lang="el-GR" b="1" dirty="0"/>
          </a:p>
          <a:p>
            <a:r>
              <a:rPr lang="en-US" sz="1200" b="0" i="0" u="none" strike="noStrike" kern="1200" baseline="0" dirty="0">
                <a:solidFill>
                  <a:schemeClr val="tx1"/>
                </a:solidFill>
                <a:latin typeface="+mn-lt"/>
                <a:ea typeface="+mn-ea"/>
                <a:cs typeface="+mn-cs"/>
              </a:rPr>
              <a:t>The handle houses the hemostatic powder, a CO2 cartridge, a knob to activate the CO2 cartridge, valve to control the flow of the powder, and a trigger button. The powder is sprayed toward the source of bleeding through a 7F or 10F dedicated catheter, which is advanced</a:t>
            </a:r>
          </a:p>
          <a:p>
            <a:r>
              <a:rPr lang="en-US" sz="1200" b="0" i="0" u="none" strike="noStrike" kern="1200" baseline="0" dirty="0">
                <a:solidFill>
                  <a:schemeClr val="tx1"/>
                </a:solidFill>
                <a:latin typeface="+mn-lt"/>
                <a:ea typeface="+mn-ea"/>
                <a:cs typeface="+mn-cs"/>
              </a:rPr>
              <a:t>through the instrument channel of the endoscope. The CO2 cartridge in the handle of the device is activated by</a:t>
            </a:r>
          </a:p>
          <a:p>
            <a:r>
              <a:rPr lang="en-US" sz="1200" b="0" i="0" u="none" strike="noStrike" kern="1200" baseline="0" dirty="0">
                <a:solidFill>
                  <a:schemeClr val="tx1"/>
                </a:solidFill>
                <a:latin typeface="+mn-lt"/>
                <a:ea typeface="+mn-ea"/>
                <a:cs typeface="+mn-cs"/>
              </a:rPr>
              <a:t>turning the activation knob. After a valve on the device is opened, the trigger button allows the pressure generated</a:t>
            </a:r>
          </a:p>
          <a:p>
            <a:r>
              <a:rPr lang="en-US" sz="1200" b="0" i="0" u="none" strike="noStrike" kern="1200" baseline="0" dirty="0">
                <a:solidFill>
                  <a:schemeClr val="tx1"/>
                </a:solidFill>
                <a:latin typeface="+mn-lt"/>
                <a:ea typeface="+mn-ea"/>
                <a:cs typeface="+mn-cs"/>
              </a:rPr>
              <a:t>from the CO2 cartridge to propel the powder through</a:t>
            </a:r>
          </a:p>
          <a:p>
            <a:r>
              <a:rPr lang="en-US" sz="1200" b="0" i="0" u="none" strike="noStrike" kern="1200" baseline="0" dirty="0">
                <a:solidFill>
                  <a:schemeClr val="tx1"/>
                </a:solidFill>
                <a:latin typeface="+mn-lt"/>
                <a:ea typeface="+mn-ea"/>
                <a:cs typeface="+mn-cs"/>
              </a:rPr>
              <a:t>the catheter and onto the desired surface. Hemospray is thought to cause hemostasis by sealing injured blood</a:t>
            </a:r>
          </a:p>
          <a:p>
            <a:r>
              <a:rPr lang="en-US" sz="1200" b="0" i="0" u="none" strike="noStrike" kern="1200" baseline="0" dirty="0">
                <a:solidFill>
                  <a:schemeClr val="tx1"/>
                </a:solidFill>
                <a:latin typeface="+mn-lt"/>
                <a:ea typeface="+mn-ea"/>
                <a:cs typeface="+mn-cs"/>
              </a:rPr>
              <a:t>vessels and activating platelets and the intrinsic</a:t>
            </a:r>
          </a:p>
          <a:p>
            <a:r>
              <a:rPr lang="en-US" sz="1200" b="0" i="0" u="none" strike="noStrike" kern="1200" baseline="0" dirty="0">
                <a:solidFill>
                  <a:schemeClr val="tx1"/>
                </a:solidFill>
                <a:latin typeface="+mn-lt"/>
                <a:ea typeface="+mn-ea"/>
                <a:cs typeface="+mn-cs"/>
              </a:rPr>
              <a:t>coagulation pathway.</a:t>
            </a:r>
          </a:p>
          <a:p>
            <a:r>
              <a:rPr lang="en-US" dirty="0"/>
              <a:t>When this powder comes into contact with blood, it absorbs water and works together to create a mechanical barrier by acting cohesively and adhesively to form a mechanical tamponade. This process helps to stop bleeding effectively. By absorbing fluid, HS enhances clot formation by deforming and packing erythrocytes, concentrating activated platelets with clotting factors, and interacting with the fibrin matrix[11]. However, its residence time is limited to 24 h or less, and it does not induce tissue healing. Consequently, TC-325 monotherapy might not be adequate for treating ulcers with high-risk stigmata but can be useful as a temporary measure to halt bleeding. In such cases, a second-look endoscopy or an additional hemostatic technique is recommended[12]. Our team primarily uses TC-325 particularly after procedures such as ESD, when there is substantial bleeding, or when the depth of post-procedural ulcers suggests a risk of delayed bleeding.</a:t>
            </a:r>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31</a:t>
            </a:fld>
            <a:endParaRPr lang="el-GR"/>
          </a:p>
        </p:txBody>
      </p:sp>
    </p:spTree>
    <p:extLst>
      <p:ext uri="{BB962C8B-B14F-4D97-AF65-F5344CB8AC3E}">
        <p14:creationId xmlns:p14="http://schemas.microsoft.com/office/powerpoint/2010/main" val="157865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normAutofit fontScale="40000" lnSpcReduction="20000"/>
          </a:bodyPr>
          <a:lstStyle/>
          <a:p>
            <a:pPr algn="l"/>
            <a:r>
              <a:rPr lang="en-US" sz="1800" b="0" i="0" u="none" strike="noStrike" baseline="0" dirty="0">
                <a:latin typeface="BookAntiqua"/>
              </a:rPr>
              <a:t>1.</a:t>
            </a:r>
            <a:r>
              <a:rPr lang="el-GR" sz="1800" b="0" i="0" u="none" strike="noStrike" baseline="0" dirty="0">
                <a:latin typeface="BookAntiqua"/>
              </a:rPr>
              <a:t> </a:t>
            </a:r>
            <a:r>
              <a:rPr lang="en-US" sz="1800" b="0" i="0" u="none" strike="noStrike" baseline="0" dirty="0">
                <a:latin typeface="BookAntiqua"/>
              </a:rPr>
              <a:t>(ESD ,POEM): monopolar device with precise clasping and </a:t>
            </a:r>
            <a:r>
              <a:rPr lang="en-US" sz="1800" b="0" i="0" u="none" strike="noStrike" baseline="0" dirty="0" err="1">
                <a:latin typeface="BookAntiqua"/>
              </a:rPr>
              <a:t>coaptive</a:t>
            </a:r>
            <a:r>
              <a:rPr lang="en-US" sz="1800" b="0" i="0" u="none" strike="noStrike" baseline="0" dirty="0">
                <a:latin typeface="BookAntiqua"/>
              </a:rPr>
              <a:t> ability such as</a:t>
            </a:r>
            <a:r>
              <a:rPr lang="el-GR" sz="1800" b="0" i="0" u="none" strike="noStrike" baseline="0" dirty="0">
                <a:latin typeface="BookAntiqua"/>
              </a:rPr>
              <a:t> </a:t>
            </a:r>
            <a:r>
              <a:rPr lang="en-US" sz="1800" b="0" i="0" u="none" strike="noStrike" baseline="0" dirty="0">
                <a:latin typeface="BookAntiqua"/>
              </a:rPr>
              <a:t>the </a:t>
            </a:r>
            <a:r>
              <a:rPr lang="en-US" sz="1800" b="1" i="0" u="none" strike="noStrike" baseline="0" dirty="0" err="1">
                <a:latin typeface="BookAntiqua"/>
              </a:rPr>
              <a:t>Coagrasper</a:t>
            </a:r>
            <a:r>
              <a:rPr lang="en-US" sz="1800" b="1" i="0" u="none" strike="noStrike" baseline="0" dirty="0">
                <a:latin typeface="BookAntiqua"/>
              </a:rPr>
              <a:t> </a:t>
            </a:r>
            <a:r>
              <a:rPr lang="en-US" sz="1800" b="0" i="0" u="none" strike="noStrike" baseline="0" dirty="0">
                <a:latin typeface="BookAntiqua"/>
              </a:rPr>
              <a:t>(Olympus Endoscopy, Center Valley Pa)</a:t>
            </a:r>
            <a:r>
              <a:rPr lang="el-GR" sz="1800" b="0" i="0" u="none" strike="noStrike" baseline="0" dirty="0">
                <a:latin typeface="BookAntiqua"/>
              </a:rPr>
              <a:t>-</a:t>
            </a:r>
            <a:r>
              <a:rPr lang="en-US" sz="1800" b="0" i="0" u="none" strike="noStrike" baseline="0" dirty="0">
                <a:latin typeface="BookAntiqua"/>
              </a:rPr>
              <a:t> </a:t>
            </a:r>
            <a:r>
              <a:rPr lang="en-US" sz="1800" b="1" i="0" u="none" strike="noStrike" baseline="0" dirty="0" err="1">
                <a:latin typeface="BookAntiqua"/>
              </a:rPr>
              <a:t>Coagrasper</a:t>
            </a:r>
            <a:r>
              <a:rPr lang="en-US" sz="1800" b="1" i="0" u="none" strike="noStrike" baseline="0" dirty="0">
                <a:latin typeface="BookAntiqua"/>
              </a:rPr>
              <a:t> </a:t>
            </a:r>
            <a:r>
              <a:rPr lang="en-US" sz="1800" b="0" i="0" u="none" strike="noStrike" baseline="0" dirty="0">
                <a:latin typeface="BookAntiqua"/>
              </a:rPr>
              <a:t>(Olympus Corp., Tokyo, Japan) or hemostatic forceps is a </a:t>
            </a:r>
            <a:r>
              <a:rPr lang="en-US" sz="1800" b="1" i="0" u="none" strike="noStrike" baseline="0" dirty="0">
                <a:latin typeface="BookAntiqua"/>
              </a:rPr>
              <a:t>combination of </a:t>
            </a:r>
            <a:r>
              <a:rPr lang="en-US" sz="1800" b="1" i="0" u="none" strike="noStrike" baseline="0" dirty="0">
                <a:solidFill>
                  <a:srgbClr val="000000"/>
                </a:solidFill>
                <a:latin typeface="BookAntiqua"/>
              </a:rPr>
              <a:t>a thermal and mechanical hemostasis </a:t>
            </a:r>
            <a:r>
              <a:rPr lang="en-US" sz="1800" b="0" i="0" u="none" strike="noStrike" baseline="0" dirty="0">
                <a:solidFill>
                  <a:srgbClr val="000000"/>
                </a:solidFill>
                <a:latin typeface="BookAntiqua"/>
              </a:rPr>
              <a:t>device that delivers targeted </a:t>
            </a:r>
            <a:r>
              <a:rPr lang="en-US" sz="1800" b="1" i="0" u="none" strike="noStrike" baseline="0" dirty="0">
                <a:solidFill>
                  <a:srgbClr val="000000"/>
                </a:solidFill>
                <a:latin typeface="BookAntiqua"/>
              </a:rPr>
              <a:t>monopolar coagulation </a:t>
            </a:r>
            <a:r>
              <a:rPr lang="en-US" sz="1800" b="0" i="0" u="none" strike="noStrike" baseline="0" dirty="0">
                <a:solidFill>
                  <a:srgbClr val="000000"/>
                </a:solidFill>
                <a:latin typeface="BookAntiqua"/>
              </a:rPr>
              <a:t>at the precise site of bleeding. </a:t>
            </a:r>
            <a:r>
              <a:rPr lang="en-US" sz="1800" b="1" i="0" u="none" strike="noStrike" baseline="0" dirty="0">
                <a:solidFill>
                  <a:srgbClr val="000000"/>
                </a:solidFill>
                <a:latin typeface="BookAntiqua"/>
              </a:rPr>
              <a:t>Three sizes</a:t>
            </a:r>
            <a:r>
              <a:rPr lang="el-GR" sz="1800" b="1" i="0" u="none" strike="noStrike" baseline="0" dirty="0">
                <a:solidFill>
                  <a:srgbClr val="000000"/>
                </a:solidFill>
                <a:latin typeface="BookAntiqua"/>
              </a:rPr>
              <a:t> </a:t>
            </a:r>
            <a:r>
              <a:rPr lang="en-US" sz="1800" b="0" i="0" u="none" strike="noStrike" baseline="0" dirty="0">
                <a:solidFill>
                  <a:srgbClr val="000000"/>
                </a:solidFill>
                <a:latin typeface="BookAntiqua"/>
              </a:rPr>
              <a:t>of the </a:t>
            </a:r>
            <a:r>
              <a:rPr lang="en-US" sz="1800" b="0" i="0" u="none" strike="noStrike" baseline="0" dirty="0" err="1">
                <a:solidFill>
                  <a:srgbClr val="000000"/>
                </a:solidFill>
                <a:latin typeface="BookAntiqua"/>
              </a:rPr>
              <a:t>coagrasper</a:t>
            </a:r>
            <a:r>
              <a:rPr lang="en-US" sz="1800" b="0" i="0" u="none" strike="noStrike" baseline="0" dirty="0">
                <a:solidFill>
                  <a:srgbClr val="000000"/>
                </a:solidFill>
                <a:latin typeface="BookAntiqua"/>
              </a:rPr>
              <a:t> are available with different jaw widths to allow effective hemostasis. it is one of the safest and</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most efficacious hemostasis modalities. The large surface area of the forceps and</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anti-slip jaw design provides mechanical tamponade effect to the surrounding tissue</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making it a highly efficacious hemostasis method. In addition, </a:t>
            </a:r>
            <a:r>
              <a:rPr lang="en-US" sz="1800" b="1" i="0" u="none" strike="noStrike" baseline="0" dirty="0">
                <a:solidFill>
                  <a:srgbClr val="000000"/>
                </a:solidFill>
                <a:latin typeface="BookAntiqua"/>
              </a:rPr>
              <a:t>the risk of perforation</a:t>
            </a:r>
            <a:r>
              <a:rPr lang="el-GR" sz="1800" b="1" i="0" u="none" strike="noStrike" baseline="0" dirty="0">
                <a:solidFill>
                  <a:srgbClr val="000000"/>
                </a:solidFill>
                <a:latin typeface="BookAntiqua"/>
              </a:rPr>
              <a:t> </a:t>
            </a:r>
            <a:r>
              <a:rPr lang="en-US" sz="1800" b="1" i="0" u="none" strike="noStrike" baseline="0" dirty="0">
                <a:solidFill>
                  <a:srgbClr val="000000"/>
                </a:solidFill>
                <a:latin typeface="BookAntiqua"/>
              </a:rPr>
              <a:t>is extremely low </a:t>
            </a:r>
            <a:r>
              <a:rPr lang="en-US" sz="1800" b="0" i="0" u="none" strike="noStrike" baseline="0" dirty="0">
                <a:solidFill>
                  <a:srgbClr val="000000"/>
                </a:solidFill>
                <a:latin typeface="BookAntiqua"/>
              </a:rPr>
              <a:t>because </a:t>
            </a:r>
            <a:r>
              <a:rPr lang="en-US" sz="1800" b="0" i="0" u="none" strike="noStrike" baseline="0" dirty="0" err="1">
                <a:solidFill>
                  <a:srgbClr val="000000"/>
                </a:solidFill>
                <a:latin typeface="BookAntiqua"/>
              </a:rPr>
              <a:t>coagrasper</a:t>
            </a:r>
            <a:r>
              <a:rPr lang="en-US" sz="1800" b="0" i="0" u="none" strike="noStrike" baseline="0" dirty="0">
                <a:solidFill>
                  <a:srgbClr val="000000"/>
                </a:solidFill>
                <a:latin typeface="BookAntiqua"/>
              </a:rPr>
              <a:t> works at </a:t>
            </a:r>
            <a:r>
              <a:rPr lang="en-US" sz="1800" b="1" i="0" u="none" strike="noStrike" baseline="0" dirty="0">
                <a:solidFill>
                  <a:srgbClr val="000000"/>
                </a:solidFill>
                <a:latin typeface="BookAntiqua"/>
              </a:rPr>
              <a:t>a lower voltage </a:t>
            </a:r>
            <a:r>
              <a:rPr lang="en-US" sz="1800" b="0" i="0" u="none" strike="noStrike" baseline="0" dirty="0">
                <a:solidFill>
                  <a:srgbClr val="000000"/>
                </a:solidFill>
                <a:latin typeface="BookAntiqua"/>
              </a:rPr>
              <a:t>as compared to other</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thermal treatments coagulates tissues without any carbonization and does not extend</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to deeper tissue. The forceps can be used to treat multiple bleeding sites proving to be </a:t>
            </a:r>
            <a:r>
              <a:rPr lang="en-US" sz="1800" b="1" i="0" u="none" strike="noStrike" baseline="0" dirty="0">
                <a:solidFill>
                  <a:srgbClr val="000000"/>
                </a:solidFill>
                <a:latin typeface="BookAntiqua"/>
              </a:rPr>
              <a:t>cost-effective. </a:t>
            </a:r>
            <a:r>
              <a:rPr lang="en-US" sz="1800" b="0" i="0" u="none" strike="noStrike" baseline="0" dirty="0">
                <a:latin typeface="URWPalladioL-Roma"/>
              </a:rPr>
              <a:t>This hemostatic</a:t>
            </a:r>
            <a:r>
              <a:rPr lang="el-GR" sz="1800" b="0" i="0" u="none" strike="noStrike" baseline="0" dirty="0">
                <a:latin typeface="URWPalladioL-Roma"/>
              </a:rPr>
              <a:t> </a:t>
            </a:r>
            <a:r>
              <a:rPr lang="en-US" sz="1800" b="0" i="0" u="none" strike="noStrike" baseline="0" dirty="0">
                <a:latin typeface="URWPalladioL-Roma"/>
              </a:rPr>
              <a:t>forceps has been compared with both </a:t>
            </a:r>
            <a:r>
              <a:rPr lang="en-US" sz="1800" b="0" i="0" u="none" strike="noStrike" baseline="0" dirty="0" err="1">
                <a:latin typeface="URWPalladioL-Roma"/>
              </a:rPr>
              <a:t>endoclips</a:t>
            </a:r>
            <a:r>
              <a:rPr lang="en-US" sz="1800" b="0" i="0" u="none" strike="noStrike" baseline="0" dirty="0">
                <a:latin typeface="URWPalladioL-Roma"/>
              </a:rPr>
              <a:t> and heater probes in randomized clinical</a:t>
            </a:r>
          </a:p>
          <a:p>
            <a:pPr algn="l"/>
            <a:r>
              <a:rPr lang="en-US" sz="1800" b="0" i="0" u="none" strike="noStrike" baseline="0" dirty="0">
                <a:latin typeface="URWPalladioL-Roma"/>
              </a:rPr>
              <a:t>trials of peptic ulcer bleeding, ultimately detecting better control of hemorrhage with the </a:t>
            </a:r>
            <a:r>
              <a:rPr lang="en-US" sz="1800" b="0" i="0" u="none" strike="noStrike" baseline="0" dirty="0" err="1">
                <a:latin typeface="URWPalladioL-Roma"/>
              </a:rPr>
              <a:t>Coagrasper</a:t>
            </a:r>
            <a:endParaRPr lang="en-US" sz="1800" b="1" i="0" u="none" strike="noStrike" baseline="0" dirty="0">
              <a:solidFill>
                <a:srgbClr val="000000"/>
              </a:solidFill>
              <a:latin typeface="BookAntiqua"/>
            </a:endParaRPr>
          </a:p>
          <a:p>
            <a:pPr algn="l"/>
            <a:r>
              <a:rPr lang="en-US" sz="1800" b="0" i="0" u="none" strike="noStrike" baseline="0" dirty="0">
                <a:latin typeface="BookAntiqua"/>
              </a:rPr>
              <a:t>2. </a:t>
            </a:r>
            <a:r>
              <a:rPr lang="el-GR" sz="1800" b="0" i="0" u="none" strike="noStrike" baseline="0" dirty="0">
                <a:latin typeface="BookAntiqua"/>
              </a:rPr>
              <a:t>Περιορισμοί σε </a:t>
            </a:r>
            <a:r>
              <a:rPr lang="en-US" sz="1800" b="0" i="0" u="none" strike="noStrike" baseline="0" dirty="0">
                <a:latin typeface="BookAntiqua"/>
              </a:rPr>
              <a:t> </a:t>
            </a:r>
            <a:r>
              <a:rPr lang="en-US" sz="1800" b="1" i="0" u="none" strike="noStrike" baseline="0" dirty="0">
                <a:latin typeface="BookAntiqua"/>
              </a:rPr>
              <a:t>endoscopic suturing</a:t>
            </a:r>
            <a:r>
              <a:rPr lang="el-GR" sz="1800" b="1" i="0" u="none" strike="noStrike" baseline="0" dirty="0">
                <a:latin typeface="BookAntiqua"/>
              </a:rPr>
              <a:t>: Ανάγκη ενδοσκοπίου με διπλό κανάλι και εξειδικευμένες ενδοσκοπικές δεξιότητες. Πρέπει να αποφεύγεται σε υποψία κακοήθους έλκους.  </a:t>
            </a:r>
            <a:r>
              <a:rPr lang="en-US" sz="1200" b="0" i="0" u="none" strike="noStrike" baseline="0" dirty="0">
                <a:solidFill>
                  <a:srgbClr val="000000"/>
                </a:solidFill>
                <a:latin typeface="BookAntiqua"/>
              </a:rPr>
              <a:t> </a:t>
            </a:r>
            <a:r>
              <a:rPr lang="el-GR" sz="1200" b="0" i="0" u="none" strike="noStrike" baseline="0" dirty="0">
                <a:solidFill>
                  <a:srgbClr val="000000"/>
                </a:solidFill>
                <a:latin typeface="BookAntiqua"/>
              </a:rPr>
              <a:t>Πρόσφατη πολυκεντρική μελέτη με </a:t>
            </a:r>
            <a:r>
              <a:rPr lang="en-US" sz="1200" b="0" i="0" u="none" strike="noStrike" baseline="0" dirty="0">
                <a:solidFill>
                  <a:srgbClr val="000000"/>
                </a:solidFill>
                <a:latin typeface="BookAntiqua"/>
              </a:rPr>
              <a:t>10 </a:t>
            </a:r>
            <a:r>
              <a:rPr lang="el-GR" sz="1200" b="0" i="0" u="none" strike="noStrike" baseline="0" dirty="0">
                <a:solidFill>
                  <a:srgbClr val="000000"/>
                </a:solidFill>
                <a:latin typeface="BookAntiqua"/>
              </a:rPr>
              <a:t>ασθενείς με ανθεκτική πεπτική αιμορραγία αντιμετωπίστηκαν με το</a:t>
            </a:r>
            <a:r>
              <a:rPr lang="en-US" sz="1200" b="0" i="0" u="none" strike="noStrike" baseline="0" dirty="0">
                <a:solidFill>
                  <a:srgbClr val="000000"/>
                </a:solidFill>
                <a:latin typeface="BookAntiqua"/>
              </a:rPr>
              <a:t> </a:t>
            </a:r>
            <a:r>
              <a:rPr lang="en-US" sz="1200" b="1" i="0" u="none" strike="noStrike" baseline="0" dirty="0">
                <a:solidFill>
                  <a:srgbClr val="000000"/>
                </a:solidFill>
                <a:latin typeface="BookAntiqua"/>
              </a:rPr>
              <a:t>Apollo endoscopic suturing system (Apollo</a:t>
            </a:r>
            <a:r>
              <a:rPr lang="el-GR" sz="1200" b="1" i="0" u="none" strike="noStrike" baseline="0" dirty="0">
                <a:solidFill>
                  <a:srgbClr val="000000"/>
                </a:solidFill>
                <a:latin typeface="BookAntiqua"/>
              </a:rPr>
              <a:t> </a:t>
            </a:r>
            <a:r>
              <a:rPr lang="en-US" sz="1200" b="1" i="0" u="none" strike="noStrike" baseline="0" dirty="0" err="1">
                <a:solidFill>
                  <a:srgbClr val="000000"/>
                </a:solidFill>
                <a:latin typeface="BookAntiqua"/>
              </a:rPr>
              <a:t>Endosurgery</a:t>
            </a:r>
            <a:r>
              <a:rPr lang="en-US" sz="1200" b="1" i="0" u="none" strike="noStrike" baseline="0" dirty="0">
                <a:solidFill>
                  <a:srgbClr val="000000"/>
                </a:solidFill>
                <a:latin typeface="BookAntiqua"/>
              </a:rPr>
              <a:t> Austin Tx)</a:t>
            </a:r>
            <a:r>
              <a:rPr lang="en-US" sz="1200" b="0" i="0" u="none" strike="noStrike" baseline="0" dirty="0">
                <a:solidFill>
                  <a:srgbClr val="000000"/>
                </a:solidFill>
                <a:latin typeface="BookAntiqua"/>
              </a:rPr>
              <a:t> </a:t>
            </a:r>
            <a:r>
              <a:rPr lang="el-GR" sz="1200" b="0" i="0" u="none" strike="noStrike" baseline="0" dirty="0">
                <a:solidFill>
                  <a:srgbClr val="000000"/>
                </a:solidFill>
                <a:latin typeface="BookAntiqua"/>
              </a:rPr>
              <a:t>και δεν παρατηρήθηκε υποτροπή αιμορραγίας. Χρήσιμη σε χρόνια απώλεια από </a:t>
            </a:r>
            <a:r>
              <a:rPr lang="el-GR" sz="1200" b="0" i="0" u="none" strike="noStrike" baseline="0" dirty="0" err="1">
                <a:solidFill>
                  <a:srgbClr val="000000"/>
                </a:solidFill>
                <a:latin typeface="BookAntiqua"/>
              </a:rPr>
              <a:t>αναστομωτικά</a:t>
            </a:r>
            <a:r>
              <a:rPr lang="el-GR" sz="1200" b="0" i="0" u="none" strike="noStrike" baseline="0" dirty="0">
                <a:solidFill>
                  <a:srgbClr val="000000"/>
                </a:solidFill>
                <a:latin typeface="BookAntiqua"/>
              </a:rPr>
              <a:t> έλκη. Μέσος χρόνος συρραφής </a:t>
            </a:r>
            <a:r>
              <a:rPr lang="en-US" sz="1800" b="0" i="0" u="none" strike="noStrike" baseline="0" dirty="0">
                <a:latin typeface="BookAntiqua"/>
              </a:rPr>
              <a:t>13.4 ± 5.6 (</a:t>
            </a:r>
            <a:r>
              <a:rPr lang="el-GR" sz="1800" b="0" i="0" u="none" strike="noStrike" baseline="0" dirty="0">
                <a:latin typeface="BookAntiqua"/>
              </a:rPr>
              <a:t>από</a:t>
            </a:r>
            <a:r>
              <a:rPr lang="en-US" sz="1800" b="0" i="0" u="none" strike="noStrike" baseline="0" dirty="0">
                <a:latin typeface="BookAntiqua"/>
              </a:rPr>
              <a:t> 3.5-</a:t>
            </a:r>
            <a:r>
              <a:rPr lang="el-GR" sz="1800" b="0" i="0" u="none" strike="noStrike" baseline="0" dirty="0">
                <a:latin typeface="BookAntiqua"/>
              </a:rPr>
              <a:t> </a:t>
            </a:r>
            <a:r>
              <a:rPr lang="en-US" sz="1800" b="0" i="0" u="none" strike="noStrike" baseline="0" dirty="0">
                <a:latin typeface="BookAntiqua"/>
              </a:rPr>
              <a:t>20) min. </a:t>
            </a:r>
            <a:r>
              <a:rPr lang="el-GR" sz="1800" b="0" i="0" u="none" strike="noStrike" baseline="0" dirty="0">
                <a:latin typeface="BookAntiqua"/>
              </a:rPr>
              <a:t> Όχι πρώιμες ή καθυστερημένες επιπλοκές. Μετά από </a:t>
            </a:r>
            <a:r>
              <a:rPr lang="en-US" sz="1800" b="0" i="0" u="none" strike="noStrike" baseline="0" dirty="0">
                <a:latin typeface="BookAntiqua"/>
              </a:rPr>
              <a:t>EMR </a:t>
            </a:r>
            <a:r>
              <a:rPr lang="el-GR" sz="1800" b="0" i="0" u="none" strike="noStrike" baseline="0" dirty="0">
                <a:latin typeface="BookAntiqua"/>
              </a:rPr>
              <a:t>ή </a:t>
            </a:r>
            <a:r>
              <a:rPr lang="en-US" sz="1200" b="0" i="0" u="none" strike="noStrike" baseline="0" dirty="0">
                <a:solidFill>
                  <a:srgbClr val="000000"/>
                </a:solidFill>
                <a:latin typeface="BookAntiqua"/>
              </a:rPr>
              <a:t>ESD</a:t>
            </a:r>
            <a:r>
              <a:rPr lang="el-GR" sz="1200" b="0" i="0" u="none" strike="noStrike" baseline="0" dirty="0">
                <a:solidFill>
                  <a:srgbClr val="000000"/>
                </a:solidFill>
                <a:latin typeface="BookAntiqua"/>
              </a:rPr>
              <a:t> ενδιαφέρουσα προοπτική, αλλά όχι μελέτες.</a:t>
            </a:r>
          </a:p>
          <a:p>
            <a:pPr algn="l"/>
            <a:r>
              <a:rPr lang="en-US" b="1" dirty="0"/>
              <a:t>3. </a:t>
            </a:r>
            <a:r>
              <a:rPr lang="en-US" sz="1800" b="0" i="0" u="none" strike="noStrike" baseline="0" dirty="0" err="1">
                <a:solidFill>
                  <a:srgbClr val="000000"/>
                </a:solidFill>
                <a:latin typeface="BookAntiqua"/>
              </a:rPr>
              <a:t>Endoclot</a:t>
            </a:r>
            <a:r>
              <a:rPr lang="en-US" sz="1800" b="0" i="0" u="none" strike="noStrike" baseline="0" dirty="0">
                <a:solidFill>
                  <a:srgbClr val="000000"/>
                </a:solidFill>
                <a:latin typeface="BookAntiqua"/>
              </a:rPr>
              <a:t> is an absorbable polysaccharide powder that has been proposed as a useful</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hemostatic agent. It has been shown to have similar rates of immediate hemostasis</a:t>
            </a:r>
          </a:p>
          <a:p>
            <a:pPr algn="l"/>
            <a:r>
              <a:rPr lang="en-US" sz="1800" b="0" i="0" u="none" strike="noStrike" baseline="0" dirty="0">
                <a:solidFill>
                  <a:srgbClr val="000000"/>
                </a:solidFill>
                <a:latin typeface="BookAntiqua"/>
              </a:rPr>
              <a:t>achieved and rebleeding compared to standard conventional therapy. Examining </a:t>
            </a:r>
            <a:r>
              <a:rPr lang="en-US" sz="1800" b="0" i="0" u="none" strike="noStrike" baseline="0" dirty="0" err="1">
                <a:solidFill>
                  <a:srgbClr val="000000"/>
                </a:solidFill>
                <a:latin typeface="BookAntiqua"/>
              </a:rPr>
              <a:t>endoclot</a:t>
            </a:r>
            <a:r>
              <a:rPr lang="en-US" sz="1800" b="0" i="0" u="none" strike="noStrike" baseline="0" dirty="0">
                <a:solidFill>
                  <a:srgbClr val="000000"/>
                </a:solidFill>
                <a:latin typeface="BookAntiqua"/>
              </a:rPr>
              <a:t> as a primary monotherapy, Kim </a:t>
            </a:r>
            <a:r>
              <a:rPr lang="en-US" sz="1800" b="0" i="1" u="none" strike="noStrike" baseline="0" dirty="0">
                <a:solidFill>
                  <a:srgbClr val="000000"/>
                </a:solidFill>
                <a:latin typeface="BookAntiqua-Italic"/>
              </a:rPr>
              <a:t>et al</a:t>
            </a:r>
            <a:r>
              <a:rPr lang="el-GR" sz="1800" b="0" i="0" u="none" strike="noStrike" baseline="0" dirty="0">
                <a:solidFill>
                  <a:srgbClr val="000000"/>
                </a:solidFill>
                <a:latin typeface="BookAntiqua"/>
              </a:rPr>
              <a:t> </a:t>
            </a:r>
            <a:r>
              <a:rPr lang="en-US" sz="1800" b="0" i="0" u="none" strike="noStrike" baseline="0" dirty="0">
                <a:solidFill>
                  <a:srgbClr val="000000"/>
                </a:solidFill>
                <a:latin typeface="BookAntiqua"/>
              </a:rPr>
              <a:t>studied its use in 12 patients with</a:t>
            </a:r>
          </a:p>
          <a:p>
            <a:pPr algn="l"/>
            <a:r>
              <a:rPr lang="en-US" sz="1800" b="0" i="0" u="none" strike="noStrike" baseline="0" dirty="0">
                <a:solidFill>
                  <a:srgbClr val="000000"/>
                </a:solidFill>
                <a:latin typeface="BookAntiqua"/>
              </a:rPr>
              <a:t>malignancy-related bleeding. 11 of the 12 patients had advanced gastric cancer. Immediate hemostasis was achieved, regardless of the tumor location and size, or</a:t>
            </a:r>
          </a:p>
          <a:p>
            <a:pPr algn="l"/>
            <a:r>
              <a:rPr lang="en-US" sz="1800" b="0" i="0" u="none" strike="noStrike" baseline="0" dirty="0">
                <a:solidFill>
                  <a:srgbClr val="000000"/>
                </a:solidFill>
                <a:latin typeface="BookAntiqua"/>
              </a:rPr>
              <a:t>previous use of antiplatelet medications, in all patients with a rebleeding rate in 2</a:t>
            </a:r>
          </a:p>
          <a:p>
            <a:pPr algn="l"/>
            <a:r>
              <a:rPr lang="en-US" sz="1800" b="0" i="0" u="none" strike="noStrike" baseline="0" dirty="0">
                <a:solidFill>
                  <a:srgbClr val="000000"/>
                </a:solidFill>
                <a:latin typeface="BookAntiqua"/>
              </a:rPr>
              <a:t>patients (16%) at three and five days after treatment. There were no procedural</a:t>
            </a:r>
          </a:p>
          <a:p>
            <a:pPr algn="l"/>
            <a:r>
              <a:rPr lang="en-US" sz="1800" b="0" i="0" u="none" strike="noStrike" baseline="0" dirty="0">
                <a:solidFill>
                  <a:srgbClr val="000000"/>
                </a:solidFill>
                <a:latin typeface="BookAntiqua"/>
              </a:rPr>
              <a:t>related adverse events, nor all-cause mortality at 30 d after the procedure[</a:t>
            </a:r>
            <a:r>
              <a:rPr lang="en-US" sz="1800" b="0" i="0" u="none" strike="noStrike" baseline="0" dirty="0">
                <a:solidFill>
                  <a:srgbClr val="D56400"/>
                </a:solidFill>
                <a:latin typeface="BookAntiqua"/>
              </a:rPr>
              <a:t>85</a:t>
            </a:r>
            <a:r>
              <a:rPr lang="en-US" sz="1800" b="0" i="0" u="none" strike="noStrike" baseline="0" dirty="0">
                <a:solidFill>
                  <a:srgbClr val="000000"/>
                </a:solidFill>
                <a:latin typeface="BookAntiqua"/>
              </a:rPr>
              <a:t>]. Although</a:t>
            </a:r>
          </a:p>
          <a:p>
            <a:pPr algn="l"/>
            <a:r>
              <a:rPr lang="en-US" sz="1800" b="0" i="0" u="none" strike="noStrike" baseline="0" dirty="0">
                <a:solidFill>
                  <a:srgbClr val="000000"/>
                </a:solidFill>
                <a:latin typeface="BookAntiqua"/>
              </a:rPr>
              <a:t>the sample size was small and limited to </a:t>
            </a:r>
            <a:r>
              <a:rPr lang="en-US" sz="1800" b="0" i="0" u="none" strike="noStrike" baseline="0" dirty="0" err="1">
                <a:solidFill>
                  <a:srgbClr val="000000"/>
                </a:solidFill>
                <a:latin typeface="BookAntiqua"/>
              </a:rPr>
              <a:t>forrest</a:t>
            </a:r>
            <a:r>
              <a:rPr lang="en-US" sz="1800" b="0" i="0" u="none" strike="noStrike" baseline="0" dirty="0">
                <a:solidFill>
                  <a:srgbClr val="000000"/>
                </a:solidFill>
                <a:latin typeface="BookAntiqua"/>
              </a:rPr>
              <a:t> 1b classification of bleeding, as well</a:t>
            </a:r>
          </a:p>
          <a:p>
            <a:pPr algn="l"/>
            <a:r>
              <a:rPr lang="en-US" sz="1800" b="0" i="0" u="none" strike="noStrike" baseline="0" dirty="0">
                <a:solidFill>
                  <a:srgbClr val="000000"/>
                </a:solidFill>
                <a:latin typeface="BookAntiqua"/>
              </a:rPr>
              <a:t>as the type of malignancy-related bleed, it appeared to be an efficacious modality.</a:t>
            </a:r>
          </a:p>
          <a:p>
            <a:pPr algn="l"/>
            <a:r>
              <a:rPr lang="en-US" sz="1800" b="0" i="0" u="none" strike="noStrike" baseline="0" dirty="0">
                <a:solidFill>
                  <a:srgbClr val="000000"/>
                </a:solidFill>
                <a:latin typeface="BookAntiqua"/>
              </a:rPr>
              <a:t>To further evaluate its efficacy as a rescue therapy, Beg </a:t>
            </a:r>
            <a:r>
              <a:rPr lang="en-US" sz="1800" b="0" i="1" u="none" strike="noStrike" baseline="0" dirty="0">
                <a:solidFill>
                  <a:srgbClr val="000000"/>
                </a:solidFill>
                <a:latin typeface="BookAntiqua-Italic"/>
              </a:rPr>
              <a:t>et al</a:t>
            </a:r>
            <a:r>
              <a:rPr lang="en-US" sz="1800" b="0" i="0" u="none" strike="noStrike" baseline="0" dirty="0">
                <a:solidFill>
                  <a:srgbClr val="000000"/>
                </a:solidFill>
                <a:latin typeface="BookAntiqua"/>
              </a:rPr>
              <a:t>[</a:t>
            </a:r>
            <a:r>
              <a:rPr lang="en-US" sz="1800" b="0" i="0" u="none" strike="noStrike" baseline="0" dirty="0">
                <a:solidFill>
                  <a:srgbClr val="D56400"/>
                </a:solidFill>
                <a:latin typeface="BookAntiqua"/>
              </a:rPr>
              <a:t>86</a:t>
            </a:r>
            <a:r>
              <a:rPr lang="en-US" sz="1800" b="0" i="0" u="none" strike="noStrike" baseline="0" dirty="0">
                <a:solidFill>
                  <a:srgbClr val="000000"/>
                </a:solidFill>
                <a:latin typeface="BookAntiqua"/>
              </a:rPr>
              <a:t>] studied the use of</a:t>
            </a:r>
          </a:p>
          <a:p>
            <a:pPr algn="l"/>
            <a:r>
              <a:rPr lang="en-US" sz="1800" b="0" i="0" u="none" strike="noStrike" baseline="0" dirty="0" err="1">
                <a:solidFill>
                  <a:srgbClr val="000000"/>
                </a:solidFill>
                <a:latin typeface="BookAntiqua"/>
              </a:rPr>
              <a:t>endoclot</a:t>
            </a:r>
            <a:r>
              <a:rPr lang="en-US" sz="1800" b="0" i="0" u="none" strike="noStrike" baseline="0" dirty="0">
                <a:solidFill>
                  <a:srgbClr val="000000"/>
                </a:solidFill>
                <a:latin typeface="BookAntiqua"/>
              </a:rPr>
              <a:t> in 21 patients with various gastrointestinal bleeding lesions. Immediate</a:t>
            </a:r>
          </a:p>
          <a:p>
            <a:pPr algn="l"/>
            <a:r>
              <a:rPr lang="en-US" sz="1800" b="0" i="0" u="none" strike="noStrike" baseline="0" dirty="0">
                <a:solidFill>
                  <a:srgbClr val="000000"/>
                </a:solidFill>
                <a:latin typeface="BookAntiqua"/>
              </a:rPr>
              <a:t>hemostasis was achieved in all patients. The 30-d rebleeding rate was 4.8% and the</a:t>
            </a:r>
          </a:p>
          <a:p>
            <a:pPr algn="l"/>
            <a:r>
              <a:rPr lang="en-US" sz="1800" b="0" i="0" u="none" strike="noStrike" baseline="0" dirty="0">
                <a:solidFill>
                  <a:srgbClr val="000000"/>
                </a:solidFill>
                <a:latin typeface="BookAntiqua"/>
              </a:rPr>
              <a:t>mortality rate was 19.0%, however, without a statistically significant difference</a:t>
            </a:r>
          </a:p>
          <a:p>
            <a:pPr algn="l"/>
            <a:r>
              <a:rPr lang="en-US" sz="1800" b="0" i="0" u="none" strike="noStrike" baseline="0" dirty="0">
                <a:solidFill>
                  <a:srgbClr val="000000"/>
                </a:solidFill>
                <a:latin typeface="BookAntiqua"/>
              </a:rPr>
              <a:t>compared to the dual or triple endoscopic therapy group (</a:t>
            </a:r>
            <a:r>
              <a:rPr lang="en-US" sz="1800" b="0" i="1" u="none" strike="noStrike" baseline="0" dirty="0">
                <a:solidFill>
                  <a:srgbClr val="000000"/>
                </a:solidFill>
                <a:latin typeface="BookAntiqua-Italic"/>
              </a:rPr>
              <a:t>P </a:t>
            </a:r>
            <a:r>
              <a:rPr lang="en-US" sz="1800" b="0" i="0" u="none" strike="noStrike" baseline="0" dirty="0">
                <a:solidFill>
                  <a:srgbClr val="000000"/>
                </a:solidFill>
                <a:latin typeface="BookAntiqua"/>
              </a:rPr>
              <a:t>= 0.51 and </a:t>
            </a:r>
            <a:r>
              <a:rPr lang="en-US" sz="1800" b="0" i="1" u="none" strike="noStrike" baseline="0" dirty="0">
                <a:solidFill>
                  <a:srgbClr val="000000"/>
                </a:solidFill>
                <a:latin typeface="BookAntiqua-Italic"/>
              </a:rPr>
              <a:t>P </a:t>
            </a:r>
            <a:r>
              <a:rPr lang="en-US" sz="1800" b="0" i="0" u="none" strike="noStrike" baseline="0" dirty="0">
                <a:solidFill>
                  <a:srgbClr val="000000"/>
                </a:solidFill>
                <a:latin typeface="BookAntiqua"/>
              </a:rPr>
              <a:t>= 0.31,</a:t>
            </a:r>
          </a:p>
          <a:p>
            <a:pPr algn="l"/>
            <a:r>
              <a:rPr lang="en-US" sz="1800" b="0" i="0" u="none" strike="noStrike" baseline="0" dirty="0">
                <a:solidFill>
                  <a:srgbClr val="000000"/>
                </a:solidFill>
                <a:latin typeface="BookAntiqua"/>
              </a:rPr>
              <a:t>respectively). Only one death was attributed to the UGI bleed in a patient with a</a:t>
            </a:r>
          </a:p>
          <a:p>
            <a:pPr algn="l"/>
            <a:r>
              <a:rPr lang="en-US" sz="1800" b="0" i="0" u="none" strike="noStrike" baseline="0" dirty="0">
                <a:solidFill>
                  <a:srgbClr val="000000"/>
                </a:solidFill>
                <a:latin typeface="BookAntiqua"/>
              </a:rPr>
              <a:t>malignant related bleed and significant comorbidities. </a:t>
            </a:r>
            <a:r>
              <a:rPr lang="en-US" sz="1800" b="0" i="0" u="none" strike="noStrike" baseline="0" dirty="0" err="1">
                <a:solidFill>
                  <a:srgbClr val="212121"/>
                </a:solidFill>
                <a:effectLst/>
                <a:latin typeface="BlinkMacSystemFont"/>
              </a:rPr>
              <a:t>Endoclot</a:t>
            </a:r>
            <a:r>
              <a:rPr lang="en-US" sz="1800" b="0" i="0" u="none" strike="noStrike" baseline="0" dirty="0">
                <a:solidFill>
                  <a:srgbClr val="212121"/>
                </a:solidFill>
                <a:effectLst/>
                <a:latin typeface="BlinkMacSystemFont"/>
              </a:rPr>
              <a:t>/ </a:t>
            </a:r>
            <a:r>
              <a:rPr lang="en-US" sz="1800" b="0" i="0" u="none" strike="noStrike" baseline="0" dirty="0" err="1">
                <a:solidFill>
                  <a:srgbClr val="212121"/>
                </a:solidFill>
                <a:effectLst/>
                <a:latin typeface="BlinkMacSystemFont"/>
              </a:rPr>
              <a:t>Hemospray</a:t>
            </a:r>
            <a:r>
              <a:rPr lang="en-US" sz="1800" b="0" i="0" u="none" strike="noStrike" baseline="0" dirty="0">
                <a:solidFill>
                  <a:srgbClr val="212121"/>
                </a:solidFill>
                <a:effectLst/>
                <a:latin typeface="BlinkMacSystemFont"/>
              </a:rPr>
              <a:t> both</a:t>
            </a:r>
            <a:r>
              <a:rPr lang="en-US" b="0" i="0" dirty="0">
                <a:solidFill>
                  <a:srgbClr val="212121"/>
                </a:solidFill>
                <a:effectLst/>
                <a:latin typeface="BlinkMacSystemFont"/>
              </a:rPr>
              <a:t> allow for effective hemostasis with no differences in ST, LT success and re-bleeding.</a:t>
            </a:r>
          </a:p>
          <a:p>
            <a:pPr algn="l"/>
            <a:r>
              <a:rPr lang="en-US" b="0" i="0" dirty="0">
                <a:solidFill>
                  <a:srgbClr val="212121"/>
                </a:solidFill>
                <a:effectLst/>
                <a:latin typeface="BlinkMacSystemFont"/>
              </a:rPr>
              <a:t>3. </a:t>
            </a:r>
            <a:r>
              <a:rPr lang="en-US" sz="1800" b="0" i="0" u="none" strike="noStrike" baseline="0" dirty="0">
                <a:solidFill>
                  <a:srgbClr val="000000"/>
                </a:solidFill>
                <a:latin typeface="URWPalladioL-Roma"/>
              </a:rPr>
              <a:t>Success rates of 100% and no rebleeding within 72 h in ten patients with gastric or duodenum ulcers have been reported [</a:t>
            </a:r>
            <a:r>
              <a:rPr lang="en-US" sz="1800" b="0" i="0" u="none" strike="noStrike" baseline="0" dirty="0">
                <a:solidFill>
                  <a:srgbClr val="0875B8"/>
                </a:solidFill>
                <a:latin typeface="URWPalladioL-Roma"/>
              </a:rPr>
              <a:t>59</a:t>
            </a:r>
            <a:r>
              <a:rPr lang="en-US" sz="1800" b="0" i="0" u="none" strike="noStrike" baseline="0" dirty="0">
                <a:solidFill>
                  <a:srgbClr val="000000"/>
                </a:solidFill>
                <a:latin typeface="URWPalladioL-Roma"/>
              </a:rPr>
              <a:t>]. It is based on the system </a:t>
            </a:r>
            <a:r>
              <a:rPr lang="en-US" sz="1800" b="0" i="0" u="none" strike="noStrike" baseline="0" dirty="0" err="1">
                <a:solidFill>
                  <a:srgbClr val="000000"/>
                </a:solidFill>
                <a:latin typeface="URWPalladioL-Roma"/>
              </a:rPr>
              <a:t>OverStitch</a:t>
            </a:r>
            <a:r>
              <a:rPr lang="en-US" sz="1800" b="0" i="0" u="none" strike="noStrike" baseline="0" dirty="0">
                <a:solidFill>
                  <a:srgbClr val="000000"/>
                </a:solidFill>
                <a:latin typeface="URWPalladioL-Roma"/>
              </a:rPr>
              <a:t>™ (Apollo </a:t>
            </a:r>
            <a:r>
              <a:rPr lang="en-US" sz="1800" b="0" i="0" u="none" strike="noStrike" baseline="0" dirty="0" err="1">
                <a:solidFill>
                  <a:srgbClr val="000000"/>
                </a:solidFill>
                <a:latin typeface="URWPalladioL-Roma"/>
              </a:rPr>
              <a:t>Endosurgery</a:t>
            </a:r>
            <a:r>
              <a:rPr lang="en-US" sz="1800" b="0" i="0" u="none" strike="noStrike" baseline="0" dirty="0">
                <a:solidFill>
                  <a:srgbClr val="000000"/>
                </a:solidFill>
                <a:latin typeface="URWPalladioL-Roma"/>
              </a:rPr>
              <a:t>, Austin, TX, United States) which consist of a cap-based suturing system with</a:t>
            </a:r>
          </a:p>
          <a:p>
            <a:pPr algn="l"/>
            <a:r>
              <a:rPr lang="en-US" sz="1800" b="0" i="0" u="none" strike="noStrike" baseline="0" dirty="0">
                <a:solidFill>
                  <a:srgbClr val="000000"/>
                </a:solidFill>
                <a:latin typeface="URWPalladioL-Roma"/>
              </a:rPr>
              <a:t>a curve suture arm and another anchor exchange arm [</a:t>
            </a:r>
            <a:r>
              <a:rPr lang="en-US" sz="1800" b="0" i="0" u="none" strike="noStrike" baseline="0" dirty="0">
                <a:solidFill>
                  <a:srgbClr val="0875B8"/>
                </a:solidFill>
                <a:latin typeface="URWPalladioL-Roma"/>
              </a:rPr>
              <a:t>60</a:t>
            </a:r>
            <a:r>
              <a:rPr lang="en-US" sz="1800" b="0" i="0" u="none" strike="noStrike" baseline="0" dirty="0">
                <a:solidFill>
                  <a:srgbClr val="000000"/>
                </a:solidFill>
                <a:latin typeface="URWPalladioL-Roma"/>
              </a:rPr>
              <a:t>]. </a:t>
            </a:r>
            <a:r>
              <a:rPr lang="en-US" sz="1800" b="1" i="0" u="none" strike="noStrike" baseline="0" dirty="0">
                <a:solidFill>
                  <a:srgbClr val="000000"/>
                </a:solidFill>
                <a:latin typeface="URWPalladioL-Roma"/>
              </a:rPr>
              <a:t>The system must be introduced</a:t>
            </a:r>
          </a:p>
          <a:p>
            <a:pPr algn="l"/>
            <a:r>
              <a:rPr lang="en-US" sz="1800" b="1" i="0" u="none" strike="noStrike" baseline="0" dirty="0">
                <a:solidFill>
                  <a:srgbClr val="000000"/>
                </a:solidFill>
                <a:latin typeface="URWPalladioL-Roma"/>
              </a:rPr>
              <a:t>with an over-tube</a:t>
            </a:r>
            <a:r>
              <a:rPr lang="en-US" sz="1800" b="0" i="0" u="none" strike="noStrike" baseline="0" dirty="0">
                <a:solidFill>
                  <a:srgbClr val="000000"/>
                </a:solidFill>
                <a:latin typeface="URWPalladioL-Roma"/>
              </a:rPr>
              <a:t>. The disadvantages of this method are necessary previous training of</a:t>
            </a:r>
          </a:p>
          <a:p>
            <a:pPr algn="l"/>
            <a:r>
              <a:rPr lang="en-US" sz="1800" b="0" i="0" u="none" strike="noStrike" baseline="0" dirty="0">
                <a:solidFill>
                  <a:srgbClr val="000000"/>
                </a:solidFill>
                <a:latin typeface="URWPalladioL-Roma"/>
              </a:rPr>
              <a:t>endoscopist and a </a:t>
            </a:r>
            <a:r>
              <a:rPr lang="en-US" sz="1800" b="1" i="0" u="none" strike="noStrike" baseline="0" dirty="0">
                <a:solidFill>
                  <a:srgbClr val="000000"/>
                </a:solidFill>
                <a:latin typeface="URWPalladioL-Roma"/>
              </a:rPr>
              <a:t>required double-channel endoscope</a:t>
            </a:r>
            <a:r>
              <a:rPr lang="en-US" sz="1800" b="0" i="0" u="none" strike="noStrike" baseline="0" dirty="0">
                <a:solidFill>
                  <a:srgbClr val="000000"/>
                </a:solidFill>
                <a:latin typeface="URWPalladioL-Roma"/>
              </a:rPr>
              <a:t>. </a:t>
            </a:r>
            <a:r>
              <a:rPr lang="el-GR" sz="1800" b="0" i="0" u="none" strike="noStrike" baseline="0" dirty="0">
                <a:solidFill>
                  <a:srgbClr val="000000"/>
                </a:solidFill>
                <a:latin typeface="URWPalladioL-Roma"/>
              </a:rPr>
              <a:t>Πρέπει να έχει αποκλεισθεί η κακοήθεια, καλύτερο για </a:t>
            </a:r>
            <a:r>
              <a:rPr lang="el-GR" sz="1800" b="0" i="0" u="none" strike="noStrike" baseline="0" dirty="0" err="1">
                <a:solidFill>
                  <a:srgbClr val="000000"/>
                </a:solidFill>
                <a:latin typeface="URWPalladioL-Roma"/>
              </a:rPr>
              <a:t>αναστομωτικά</a:t>
            </a:r>
            <a:r>
              <a:rPr lang="el-GR" sz="1800" b="0" i="0" u="none" strike="noStrike" baseline="0" dirty="0">
                <a:solidFill>
                  <a:srgbClr val="000000"/>
                </a:solidFill>
                <a:latin typeface="URWPalladioL-Roma"/>
              </a:rPr>
              <a:t> έλκη. 4. </a:t>
            </a:r>
            <a:r>
              <a:rPr lang="el-GR" dirty="0"/>
              <a:t>Άλλα:</a:t>
            </a:r>
          </a:p>
          <a:p>
            <a:pPr algn="l"/>
            <a:r>
              <a:rPr lang="el-GR" sz="1200" b="0" i="0" u="none" strike="noStrike" baseline="0" dirty="0">
                <a:solidFill>
                  <a:srgbClr val="000000"/>
                </a:solidFill>
                <a:latin typeface="BookAntiqua"/>
              </a:rPr>
              <a:t>1. . </a:t>
            </a:r>
            <a:r>
              <a:rPr lang="en-US" sz="1200" b="1" i="0" u="none" strike="noStrike" baseline="0" dirty="0">
                <a:solidFill>
                  <a:srgbClr val="000000"/>
                </a:solidFill>
                <a:latin typeface="BookAntiqua"/>
              </a:rPr>
              <a:t>M</a:t>
            </a:r>
            <a:r>
              <a:rPr lang="el-GR" sz="1200" b="1" i="0" u="none" strike="noStrike" baseline="0" dirty="0" err="1">
                <a:solidFill>
                  <a:srgbClr val="000000"/>
                </a:solidFill>
                <a:latin typeface="BookAntiqua"/>
              </a:rPr>
              <a:t>εταλικά</a:t>
            </a:r>
            <a:r>
              <a:rPr lang="en-US" sz="1200" b="1" i="0" u="none" strike="noStrike" baseline="0" dirty="0">
                <a:solidFill>
                  <a:srgbClr val="000000"/>
                </a:solidFill>
                <a:latin typeface="BookAntiqua"/>
              </a:rPr>
              <a:t> stents</a:t>
            </a:r>
            <a:r>
              <a:rPr lang="el-GR" sz="1200" b="1" i="0" u="none" strike="noStrike" baseline="0" dirty="0">
                <a:solidFill>
                  <a:srgbClr val="000000"/>
                </a:solidFill>
                <a:latin typeface="BookAntiqua"/>
              </a:rPr>
              <a:t>: </a:t>
            </a:r>
            <a:r>
              <a:rPr lang="el-GR" sz="1200" b="1" i="0" u="none" strike="noStrike" baseline="0" dirty="0" err="1">
                <a:solidFill>
                  <a:srgbClr val="000000"/>
                </a:solidFill>
                <a:latin typeface="BookAntiqua"/>
              </a:rPr>
              <a:t>Κιρσορραγία</a:t>
            </a:r>
            <a:r>
              <a:rPr lang="el-GR" sz="1200" b="1" i="0" u="none" strike="noStrike" baseline="0" dirty="0">
                <a:solidFill>
                  <a:srgbClr val="000000"/>
                </a:solidFill>
                <a:latin typeface="BookAntiqua"/>
              </a:rPr>
              <a:t>, μετά από </a:t>
            </a:r>
            <a:r>
              <a:rPr lang="el-GR" sz="1200" b="1" i="0" u="none" strike="noStrike" baseline="0" dirty="0" err="1">
                <a:solidFill>
                  <a:srgbClr val="000000"/>
                </a:solidFill>
                <a:latin typeface="BookAntiqua"/>
              </a:rPr>
              <a:t>σφιγκτηροτομή</a:t>
            </a:r>
            <a:r>
              <a:rPr lang="el-GR" sz="1200" b="1" i="0" u="none" strike="noStrike" baseline="0" dirty="0">
                <a:solidFill>
                  <a:srgbClr val="000000"/>
                </a:solidFill>
                <a:latin typeface="BookAntiqua"/>
              </a:rPr>
              <a:t> αιμορραγία</a:t>
            </a:r>
            <a:endParaRPr lang="el-GR" b="1"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32</a:t>
            </a:fld>
            <a:endParaRPr lang="el-GR"/>
          </a:p>
        </p:txBody>
      </p:sp>
    </p:spTree>
    <p:extLst>
      <p:ext uri="{BB962C8B-B14F-4D97-AF65-F5344CB8AC3E}">
        <p14:creationId xmlns:p14="http://schemas.microsoft.com/office/powerpoint/2010/main" val="2387899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800" b="0" i="0" u="none" strike="noStrike" baseline="0" dirty="0">
                <a:solidFill>
                  <a:srgbClr val="000000"/>
                </a:solidFill>
                <a:latin typeface="Meta Serif Pro Book"/>
              </a:rPr>
              <a:t>For peptic ulcer bleeding not controlled by endoscopic therapy, two recent meta-analyses of observational studies that compared surgery with radiological intervention reported lower rebleeding with surgery, but similar mortality and need for further interventions, although patients receiving radiological intervention were older and in worse general health. Because many patients with recurrent bleeding are elderly with comorbidities, interventional radiology is generally preferred if locally available. Therefore, if bleeding continues despite optimal endoscopic therapy, </a:t>
            </a:r>
            <a:r>
              <a:rPr lang="en-US" sz="1800" b="0" i="0" u="none" strike="noStrike" baseline="0" dirty="0" err="1">
                <a:solidFill>
                  <a:srgbClr val="000000"/>
                </a:solidFill>
                <a:latin typeface="Meta Serif Pro Book"/>
              </a:rPr>
              <a:t>transarterial</a:t>
            </a:r>
            <a:r>
              <a:rPr lang="en-US" sz="1800" b="0" i="0" u="none" strike="noStrike" baseline="0" dirty="0">
                <a:solidFill>
                  <a:srgbClr val="000000"/>
                </a:solidFill>
                <a:latin typeface="Meta Serif Pro Book"/>
              </a:rPr>
              <a:t> embolization is recommended, although surgery should be considered if radiological therapy is likely to be delayed</a:t>
            </a:r>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36</a:t>
            </a:fld>
            <a:endParaRPr lang="el-GR"/>
          </a:p>
        </p:txBody>
      </p:sp>
    </p:spTree>
    <p:extLst>
      <p:ext uri="{BB962C8B-B14F-4D97-AF65-F5344CB8AC3E}">
        <p14:creationId xmlns:p14="http://schemas.microsoft.com/office/powerpoint/2010/main" val="25616271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a:t>
            </a:r>
            <a:r>
              <a:rPr lang="en-US" sz="1200" b="0" i="0" u="none" strike="noStrike" kern="1200" baseline="0" dirty="0" err="1">
                <a:solidFill>
                  <a:schemeClr val="tx1"/>
                </a:solidFill>
                <a:latin typeface="+mn-lt"/>
                <a:ea typeface="+mn-ea"/>
                <a:cs typeface="+mn-cs"/>
              </a:rPr>
              <a:t>metaanalysis</a:t>
            </a:r>
            <a:r>
              <a:rPr lang="en-US" sz="1200" b="0" i="0" u="none" strike="noStrike" kern="1200" baseline="0" dirty="0">
                <a:solidFill>
                  <a:schemeClr val="tx1"/>
                </a:solidFill>
                <a:latin typeface="+mn-lt"/>
                <a:ea typeface="+mn-ea"/>
                <a:cs typeface="+mn-cs"/>
              </a:rPr>
              <a:t> found that routine second look endoscopy significantly </a:t>
            </a:r>
            <a:r>
              <a:rPr lang="en-US" sz="1200" b="1" i="0" u="none" strike="noStrike" kern="1200" baseline="0" dirty="0">
                <a:solidFill>
                  <a:schemeClr val="tx1"/>
                </a:solidFill>
                <a:latin typeface="+mn-lt"/>
                <a:ea typeface="+mn-ea"/>
                <a:cs typeface="+mn-cs"/>
              </a:rPr>
              <a:t>reduces the risk of recurrent bleeding and the need for emergency</a:t>
            </a:r>
          </a:p>
          <a:p>
            <a:r>
              <a:rPr lang="en-US" sz="1200" b="1" i="0" u="none" strike="noStrike" kern="1200" baseline="0" dirty="0">
                <a:solidFill>
                  <a:schemeClr val="tx1"/>
                </a:solidFill>
                <a:latin typeface="+mn-lt"/>
                <a:ea typeface="+mn-ea"/>
                <a:cs typeface="+mn-cs"/>
              </a:rPr>
              <a:t>surgery but there is no reduction in mortality </a:t>
            </a:r>
            <a:r>
              <a:rPr lang="en-US" sz="1200" b="0" i="0" u="none" strike="noStrike" kern="1200" baseline="0" dirty="0">
                <a:solidFill>
                  <a:schemeClr val="tx1"/>
                </a:solidFill>
                <a:latin typeface="+mn-lt"/>
                <a:ea typeface="+mn-ea"/>
                <a:cs typeface="+mn-cs"/>
              </a:rPr>
              <a:t>. However, most of these studies were performed before adjuvant PPI therapy was</a:t>
            </a:r>
          </a:p>
          <a:p>
            <a:r>
              <a:rPr lang="en-US" sz="1200" b="0" i="0" u="none" strike="noStrike" kern="1200" baseline="0" dirty="0">
                <a:solidFill>
                  <a:schemeClr val="tx1"/>
                </a:solidFill>
                <a:latin typeface="+mn-lt"/>
                <a:ea typeface="+mn-ea"/>
                <a:cs typeface="+mn-cs"/>
              </a:rPr>
              <a:t>available. Current evidence suggests that it is not cost-effective to do routine second-look endoscopy . We recommend</a:t>
            </a:r>
          </a:p>
          <a:p>
            <a:r>
              <a:rPr lang="en-US" sz="1200" b="0" i="0" u="none" strike="noStrike" kern="1200" baseline="0" dirty="0">
                <a:solidFill>
                  <a:schemeClr val="tx1"/>
                </a:solidFill>
                <a:latin typeface="+mn-lt"/>
                <a:ea typeface="+mn-ea"/>
                <a:cs typeface="+mn-cs"/>
              </a:rPr>
              <a:t>second-look endoscopy in selected high risk patients e.g. after temporary control of bleeding with topical therapy (Hemospray),</a:t>
            </a:r>
          </a:p>
          <a:p>
            <a:r>
              <a:rPr lang="en-US" sz="1200" b="0" i="0" u="none" strike="noStrike" kern="1200" baseline="0" dirty="0">
                <a:solidFill>
                  <a:schemeClr val="tx1"/>
                </a:solidFill>
                <a:latin typeface="+mn-lt"/>
                <a:ea typeface="+mn-ea"/>
                <a:cs typeface="+mn-cs"/>
              </a:rPr>
              <a:t>bleeding ulcers located at posterior duodenal bulb or gastric lesser curvature, before early resumption of anti-platelet or anticoagulant</a:t>
            </a:r>
          </a:p>
          <a:p>
            <a:r>
              <a:rPr lang="en-US" sz="1200" b="0" i="0" u="none" strike="noStrike" kern="1200" baseline="0" dirty="0">
                <a:solidFill>
                  <a:schemeClr val="tx1"/>
                </a:solidFill>
                <a:latin typeface="+mn-lt"/>
                <a:ea typeface="+mn-ea"/>
                <a:cs typeface="+mn-cs"/>
              </a:rPr>
              <a:t>therapy</a:t>
            </a:r>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37</a:t>
            </a:fld>
            <a:endParaRPr lang="el-GR"/>
          </a:p>
        </p:txBody>
      </p:sp>
    </p:spTree>
    <p:extLst>
      <p:ext uri="{BB962C8B-B14F-4D97-AF65-F5344CB8AC3E}">
        <p14:creationId xmlns:p14="http://schemas.microsoft.com/office/powerpoint/2010/main" val="13867234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beneficial effects of NSBBs in PH are derived from</a:t>
            </a:r>
          </a:p>
          <a:p>
            <a:r>
              <a:rPr lang="en-US" sz="1200" b="0" i="0" u="none" strike="noStrike" kern="1200" baseline="0" dirty="0">
                <a:solidFill>
                  <a:schemeClr val="tx1"/>
                </a:solidFill>
                <a:latin typeface="+mn-lt"/>
                <a:ea typeface="+mn-ea"/>
                <a:cs typeface="+mn-cs"/>
              </a:rPr>
              <a:t>their ability to decrease portal pressure through a</a:t>
            </a:r>
          </a:p>
          <a:p>
            <a:r>
              <a:rPr lang="en-US" sz="1200" b="0" i="0" u="none" strike="noStrike" kern="1200" baseline="0" dirty="0">
                <a:solidFill>
                  <a:schemeClr val="tx1"/>
                </a:solidFill>
                <a:latin typeface="+mn-lt"/>
                <a:ea typeface="+mn-ea"/>
                <a:cs typeface="+mn-cs"/>
              </a:rPr>
              <a:t>reduction in portal and collateral blood flow (Table 3).</a:t>
            </a:r>
          </a:p>
          <a:p>
            <a:r>
              <a:rPr lang="en-US" sz="1200" b="0" i="0" u="none" strike="noStrike" kern="1200" baseline="0" dirty="0">
                <a:solidFill>
                  <a:schemeClr val="tx1"/>
                </a:solidFill>
                <a:latin typeface="+mn-lt"/>
                <a:ea typeface="+mn-ea"/>
                <a:cs typeface="+mn-cs"/>
              </a:rPr>
              <a:t>This is achieved by both decreased cardiac output (b-1</a:t>
            </a:r>
          </a:p>
          <a:p>
            <a:r>
              <a:rPr lang="en-US" sz="1200" b="0" i="0" u="none" strike="noStrike" kern="1200" baseline="0" dirty="0">
                <a:solidFill>
                  <a:schemeClr val="tx1"/>
                </a:solidFill>
                <a:latin typeface="+mn-lt"/>
                <a:ea typeface="+mn-ea"/>
                <a:cs typeface="+mn-cs"/>
              </a:rPr>
              <a:t>blockade) and splanchnic arterial vasoconstriction (b-2</a:t>
            </a:r>
          </a:p>
          <a:p>
            <a:r>
              <a:rPr lang="en-US" sz="1200" b="0" i="0" u="none" strike="noStrike" kern="1200" baseline="0" dirty="0">
                <a:solidFill>
                  <a:schemeClr val="tx1"/>
                </a:solidFill>
                <a:latin typeface="+mn-lt"/>
                <a:ea typeface="+mn-ea"/>
                <a:cs typeface="+mn-cs"/>
              </a:rPr>
              <a:t>blockade). Carvedilol, an NSBB that additionally exerts</a:t>
            </a:r>
          </a:p>
          <a:p>
            <a:r>
              <a:rPr lang="en-US" sz="1200" b="0" i="0" u="none" strike="noStrike" kern="1200" baseline="0" dirty="0">
                <a:solidFill>
                  <a:schemeClr val="tx1"/>
                </a:solidFill>
                <a:latin typeface="+mn-lt"/>
                <a:ea typeface="+mn-ea"/>
                <a:cs typeface="+mn-cs"/>
              </a:rPr>
              <a:t>intrinsic anti-alpha-1-adrenergic activity and facilitates</a:t>
            </a:r>
          </a:p>
          <a:p>
            <a:r>
              <a:rPr lang="en-US" sz="1200" b="0" i="0" u="none" strike="noStrike" kern="1200" baseline="0" dirty="0">
                <a:solidFill>
                  <a:schemeClr val="tx1"/>
                </a:solidFill>
                <a:latin typeface="+mn-lt"/>
                <a:ea typeface="+mn-ea"/>
                <a:cs typeface="+mn-cs"/>
              </a:rPr>
              <a:t>the release of nitric oxide, induces intrahepatic</a:t>
            </a:r>
          </a:p>
          <a:p>
            <a:r>
              <a:rPr lang="en-US" sz="1200" b="0" i="0" u="none" strike="noStrike" kern="1200" baseline="0" dirty="0">
                <a:solidFill>
                  <a:schemeClr val="tx1"/>
                </a:solidFill>
                <a:latin typeface="+mn-lt"/>
                <a:ea typeface="+mn-ea"/>
                <a:cs typeface="+mn-cs"/>
              </a:rPr>
              <a:t>vasodilation further reducing portal pressure.</a:t>
            </a:r>
          </a:p>
          <a:p>
            <a:r>
              <a:rPr lang="en-US" sz="1200" b="0" i="0" u="none" strike="noStrike" kern="1200" baseline="0" dirty="0">
                <a:solidFill>
                  <a:schemeClr val="tx1"/>
                </a:solidFill>
                <a:latin typeface="+mn-lt"/>
                <a:ea typeface="+mn-ea"/>
                <a:cs typeface="+mn-cs"/>
              </a:rPr>
              <a:t>Carvedilol allows for a significantly more pronounced</a:t>
            </a:r>
          </a:p>
          <a:p>
            <a:r>
              <a:rPr lang="en-US" sz="1200" b="0" i="0" u="none" strike="noStrike" kern="1200" baseline="0" dirty="0">
                <a:solidFill>
                  <a:schemeClr val="tx1"/>
                </a:solidFill>
                <a:latin typeface="+mn-lt"/>
                <a:ea typeface="+mn-ea"/>
                <a:cs typeface="+mn-cs"/>
              </a:rPr>
              <a:t>decrease in HVPG than traditional NSBBs (such as</a:t>
            </a:r>
          </a:p>
          <a:p>
            <a:r>
              <a:rPr lang="en-US" sz="1200" b="0" i="0" u="none" strike="noStrike" kern="1200" baseline="0" dirty="0">
                <a:solidFill>
                  <a:schemeClr val="tx1"/>
                </a:solidFill>
                <a:latin typeface="+mn-lt"/>
                <a:ea typeface="+mn-ea"/>
                <a:cs typeface="+mn-cs"/>
              </a:rPr>
              <a:t>propranolol and nadolol</a:t>
            </a:r>
            <a:endParaRPr lang="el-GR" dirty="0"/>
          </a:p>
        </p:txBody>
      </p:sp>
      <p:sp>
        <p:nvSpPr>
          <p:cNvPr id="4" name="Θέση αριθμού διαφάνειας 3"/>
          <p:cNvSpPr>
            <a:spLocks noGrp="1"/>
          </p:cNvSpPr>
          <p:nvPr>
            <p:ph type="sldNum" sz="quarter" idx="5"/>
          </p:nvPr>
        </p:nvSpPr>
        <p:spPr/>
        <p:txBody>
          <a:bodyPr/>
          <a:lstStyle/>
          <a:p>
            <a:fld id="{2CB71D81-EE04-4297-83C6-E64075FBD1FB}" type="slidenum">
              <a:rPr lang="el-GR" smtClean="0"/>
              <a:t>40</a:t>
            </a:fld>
            <a:endParaRPr lang="el-GR"/>
          </a:p>
        </p:txBody>
      </p:sp>
    </p:spTree>
    <p:extLst>
      <p:ext uri="{BB962C8B-B14F-4D97-AF65-F5344CB8AC3E}">
        <p14:creationId xmlns:p14="http://schemas.microsoft.com/office/powerpoint/2010/main" val="2960530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l-GR" sz="1800" b="0" i="0" u="none" strike="noStrike" baseline="0" dirty="0" err="1">
                <a:latin typeface="AdvOTdc5ff126"/>
              </a:rPr>
              <a:t>Μεταναλύσεις</a:t>
            </a:r>
            <a:r>
              <a:rPr lang="el-GR" sz="1800" b="0" i="0" u="none" strike="noStrike" baseline="0" dirty="0">
                <a:latin typeface="AdvOTdc5ff126"/>
              </a:rPr>
              <a:t>: </a:t>
            </a:r>
            <a:r>
              <a:rPr lang="en-US" sz="1800" b="0" i="0" u="none" strike="noStrike" baseline="0" dirty="0">
                <a:latin typeface="AdvOTdc5ff126"/>
              </a:rPr>
              <a:t>O </a:t>
            </a:r>
            <a:r>
              <a:rPr lang="el-GR" sz="1800" b="0" i="0" u="none" strike="noStrike" baseline="0" dirty="0">
                <a:latin typeface="AdvOTdc5ff126"/>
              </a:rPr>
              <a:t>κίνδυνος της υποτροπής της αιμορραγίας στατιστικά χαμηλότερος στους ασθενείς με συνδυαστική θεραπεία σε σχέση με αδρεναλίνη μόνο (ανεξάρτητα της δεύτερης μεθόδου). </a:t>
            </a:r>
            <a:endParaRPr lang="el-GR" altLang="el-GR" dirty="0">
              <a:latin typeface="Arial" panose="020B0604020202020204" pitchFamily="34" charset="0"/>
              <a:cs typeface="Arial" panose="020B0604020202020204" pitchFamily="34" charset="0"/>
            </a:endParaRPr>
          </a:p>
        </p:txBody>
      </p:sp>
      <p:sp>
        <p:nvSpPr>
          <p:cNvPr id="6451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panose="020B0604020202020204" pitchFamily="34" charset="0"/>
                <a:cs typeface="Arial" panose="020B0604020202020204" pitchFamily="34" charset="0"/>
              </a:defRPr>
            </a:lvl1pPr>
            <a:lvl2pPr marL="742950" indent="-285750" eaLnBrk="0" hangingPunct="0">
              <a:defRPr b="1">
                <a:solidFill>
                  <a:schemeClr val="tx1"/>
                </a:solidFill>
                <a:latin typeface="Arial" panose="020B0604020202020204" pitchFamily="34" charset="0"/>
                <a:cs typeface="Arial" panose="020B0604020202020204" pitchFamily="34" charset="0"/>
              </a:defRPr>
            </a:lvl2pPr>
            <a:lvl3pPr marL="1143000" indent="-228600" eaLnBrk="0" hangingPunct="0">
              <a:defRPr b="1">
                <a:solidFill>
                  <a:schemeClr val="tx1"/>
                </a:solidFill>
                <a:latin typeface="Arial" panose="020B0604020202020204" pitchFamily="34" charset="0"/>
                <a:cs typeface="Arial" panose="020B0604020202020204" pitchFamily="34" charset="0"/>
              </a:defRPr>
            </a:lvl3pPr>
            <a:lvl4pPr marL="1600200" indent="-228600" eaLnBrk="0" hangingPunct="0">
              <a:defRPr b="1">
                <a:solidFill>
                  <a:schemeClr val="tx1"/>
                </a:solidFill>
                <a:latin typeface="Arial" panose="020B0604020202020204" pitchFamily="34" charset="0"/>
                <a:cs typeface="Arial" panose="020B0604020202020204" pitchFamily="34" charset="0"/>
              </a:defRPr>
            </a:lvl4pPr>
            <a:lvl5pPr marL="2057400" indent="-228600" eaLnBrk="0" hangingPunct="0">
              <a:defRPr b="1">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pPr eaLnBrk="1" hangingPunct="1"/>
            <a:fld id="{77EC4909-B181-413E-A307-C14777BC92B9}" type="slidenum">
              <a:rPr lang="el-GR" altLang="el-GR" b="0">
                <a:solidFill>
                  <a:srgbClr val="000000"/>
                </a:solidFill>
              </a:rPr>
              <a:pPr eaLnBrk="1" hangingPunct="1"/>
              <a:t>14</a:t>
            </a:fld>
            <a:endParaRPr lang="el-GR" altLang="el-GR" b="0">
              <a:solidFill>
                <a:srgbClr val="000000"/>
              </a:solidFill>
            </a:endParaRPr>
          </a:p>
        </p:txBody>
      </p:sp>
    </p:spTree>
    <p:extLst>
      <p:ext uri="{BB962C8B-B14F-4D97-AF65-F5344CB8AC3E}">
        <p14:creationId xmlns:p14="http://schemas.microsoft.com/office/powerpoint/2010/main" val="2686226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Injection needles consist of an outer sheath made </a:t>
            </a:r>
            <a:r>
              <a:rPr lang="el-GR" sz="1200" b="0" i="0" u="none" strike="noStrike" kern="1200" baseline="0" dirty="0">
                <a:solidFill>
                  <a:schemeClr val="tx1"/>
                </a:solidFill>
                <a:latin typeface="+mn-lt"/>
                <a:ea typeface="+mn-ea"/>
                <a:cs typeface="+mn-cs"/>
              </a:rPr>
              <a:t>από πλαστικό</a:t>
            </a:r>
            <a:r>
              <a:rPr lang="en-US" sz="1200" b="0" i="0" u="none" strike="noStrike" kern="1200" baseline="0" dirty="0">
                <a:solidFill>
                  <a:schemeClr val="tx1"/>
                </a:solidFill>
                <a:latin typeface="+mn-lt"/>
                <a:ea typeface="+mn-ea"/>
                <a:cs typeface="+mn-cs"/>
              </a:rPr>
              <a:t>, polytetrafluoroethylene (PTFE, Teflon), or stainless</a:t>
            </a:r>
          </a:p>
          <a:p>
            <a:r>
              <a:rPr lang="en-US" sz="1200" b="0" i="0" u="none" strike="noStrike" kern="1200" baseline="0" dirty="0">
                <a:solidFill>
                  <a:schemeClr val="tx1"/>
                </a:solidFill>
                <a:latin typeface="+mn-lt"/>
                <a:ea typeface="+mn-ea"/>
                <a:cs typeface="+mn-cs"/>
              </a:rPr>
              <a:t>steel, an inner hollow-core needle (</a:t>
            </a:r>
            <a:r>
              <a:rPr lang="en-US" sz="1200" b="1" i="0" u="none" strike="noStrike" kern="1200" baseline="0" dirty="0">
                <a:solidFill>
                  <a:schemeClr val="tx1"/>
                </a:solidFill>
                <a:latin typeface="+mn-lt"/>
                <a:ea typeface="+mn-ea"/>
                <a:cs typeface="+mn-cs"/>
              </a:rPr>
              <a:t>19-25 gauge</a:t>
            </a:r>
            <a:r>
              <a:rPr lang="en-US" sz="1200" b="0" i="0" u="none" strike="noStrike" kern="1200" baseline="0" dirty="0">
                <a:solidFill>
                  <a:schemeClr val="tx1"/>
                </a:solidFill>
                <a:latin typeface="+mn-lt"/>
                <a:ea typeface="+mn-ea"/>
                <a:cs typeface="+mn-cs"/>
              </a:rPr>
              <a:t>), and a</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handle. The handle is used to manipulate the needle in</a:t>
            </a:r>
          </a:p>
          <a:p>
            <a:r>
              <a:rPr lang="en-US" sz="1200" b="0" i="0" u="none" strike="noStrike" kern="1200" baseline="0" dirty="0">
                <a:solidFill>
                  <a:schemeClr val="tx1"/>
                </a:solidFill>
                <a:latin typeface="+mn-lt"/>
                <a:ea typeface="+mn-ea"/>
                <a:cs typeface="+mn-cs"/>
              </a:rPr>
              <a:t>or out of the outer sheath. The handle includes a </a:t>
            </a:r>
            <a:r>
              <a:rPr lang="en-US" sz="1200" b="0" i="0" u="none" strike="noStrike" kern="1200" baseline="0" dirty="0" err="1">
                <a:solidFill>
                  <a:schemeClr val="tx1"/>
                </a:solidFill>
                <a:latin typeface="+mn-lt"/>
                <a:ea typeface="+mn-ea"/>
                <a:cs typeface="+mn-cs"/>
              </a:rPr>
              <a:t>Luer</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lock connector for a syringe attachment.</a:t>
            </a:r>
            <a:endParaRPr lang="el-GR" sz="1200" b="0" i="0" u="none" strike="noStrike" kern="1200" baseline="0" dirty="0">
              <a:solidFill>
                <a:schemeClr val="tx1"/>
              </a:solidFill>
              <a:latin typeface="+mn-lt"/>
              <a:ea typeface="+mn-ea"/>
              <a:cs typeface="+mn-cs"/>
            </a:endParaRPr>
          </a:p>
          <a:p>
            <a:pPr algn="l"/>
            <a:r>
              <a:rPr lang="el-GR" sz="1800" b="1" i="0" u="none" strike="noStrike" baseline="0" dirty="0">
                <a:solidFill>
                  <a:srgbClr val="FF0000"/>
                </a:solidFill>
                <a:latin typeface="AdvTT1875e499"/>
              </a:rPr>
              <a:t>Σκληρυντικοί παράγοντες όπως η </a:t>
            </a:r>
            <a:r>
              <a:rPr lang="en-US" sz="1800" b="0" i="0" u="none" strike="noStrike" baseline="0" dirty="0">
                <a:solidFill>
                  <a:srgbClr val="231F20"/>
                </a:solidFill>
                <a:latin typeface="AdvTT1875e499"/>
              </a:rPr>
              <a:t>ethanol, ethanolamine,</a:t>
            </a:r>
            <a:r>
              <a:rPr lang="el-GR" sz="1800" b="0" i="0" u="none" strike="noStrike" baseline="0" dirty="0">
                <a:solidFill>
                  <a:srgbClr val="231F20"/>
                </a:solidFill>
                <a:latin typeface="AdvTT1875e499"/>
              </a:rPr>
              <a:t> και</a:t>
            </a:r>
            <a:r>
              <a:rPr lang="en-US" sz="1800" b="0" i="0" u="none" strike="noStrike" baseline="0" dirty="0">
                <a:solidFill>
                  <a:srgbClr val="231F20"/>
                </a:solidFill>
                <a:latin typeface="AdvTT1875e499"/>
              </a:rPr>
              <a:t> polidocanol </a:t>
            </a:r>
            <a:r>
              <a:rPr lang="el-GR" sz="1800" b="0" i="0" u="none" strike="noStrike" baseline="0" dirty="0">
                <a:solidFill>
                  <a:srgbClr val="231F20"/>
                </a:solidFill>
                <a:latin typeface="AdvTT1875e499"/>
              </a:rPr>
              <a:t>προκαλούν αιμόσταση προκαλώντας </a:t>
            </a:r>
            <a:r>
              <a:rPr lang="el-GR" sz="1800" b="0" i="0" u="none" strike="noStrike" baseline="0" dirty="0" err="1">
                <a:solidFill>
                  <a:srgbClr val="231F20"/>
                </a:solidFill>
                <a:latin typeface="AdvTT1875e499"/>
              </a:rPr>
              <a:t>απευθεία</a:t>
            </a:r>
            <a:r>
              <a:rPr lang="el-GR" sz="1800" b="0" i="0" u="none" strike="noStrike" baseline="0" dirty="0">
                <a:solidFill>
                  <a:srgbClr val="231F20"/>
                </a:solidFill>
                <a:latin typeface="AdvTT1875e499"/>
              </a:rPr>
              <a:t> κάκωση του ιστού και θρόμβωση. </a:t>
            </a:r>
            <a:r>
              <a:rPr lang="en-US" sz="1800" b="0" i="0" u="none" strike="noStrike" baseline="0" dirty="0">
                <a:solidFill>
                  <a:srgbClr val="231F20"/>
                </a:solidFill>
                <a:latin typeface="AdvTT1875e499"/>
              </a:rPr>
              <a:t> </a:t>
            </a:r>
            <a:endParaRPr lang="el-GR" sz="1800" b="0" i="0" u="none" strike="noStrike" baseline="0" dirty="0">
              <a:solidFill>
                <a:srgbClr val="231F20"/>
              </a:solidFill>
              <a:latin typeface="AdvTT1875e499"/>
            </a:endParaRPr>
          </a:p>
          <a:p>
            <a:pPr algn="l"/>
            <a:r>
              <a:rPr lang="el-GR" sz="1800" b="0" i="0" u="none" strike="noStrike" baseline="0" dirty="0">
                <a:solidFill>
                  <a:srgbClr val="231F20"/>
                </a:solidFill>
                <a:latin typeface="AdvTT1875e499"/>
              </a:rPr>
              <a:t>Άλλη μια κατηγορία είναι οι </a:t>
            </a:r>
            <a:r>
              <a:rPr lang="en-US" sz="1800" b="0" i="0" u="none" strike="noStrike" baseline="0" dirty="0">
                <a:solidFill>
                  <a:srgbClr val="231F20"/>
                </a:solidFill>
                <a:latin typeface="AdvTT1875e499"/>
              </a:rPr>
              <a:t>tissue adhesives </a:t>
            </a:r>
            <a:r>
              <a:rPr lang="el-GR" sz="1800" b="0" i="0" u="none" strike="noStrike" baseline="0" dirty="0">
                <a:solidFill>
                  <a:srgbClr val="231F20"/>
                </a:solidFill>
                <a:latin typeface="AdvTT1875e499"/>
              </a:rPr>
              <a:t>(</a:t>
            </a:r>
            <a:r>
              <a:rPr lang="en-US" sz="1800" b="0" i="0" u="none" strike="noStrike" baseline="0" dirty="0">
                <a:solidFill>
                  <a:srgbClr val="231F20"/>
                </a:solidFill>
                <a:latin typeface="AdvTT1875e499"/>
              </a:rPr>
              <a:t>thrombin, fibrin, </a:t>
            </a:r>
            <a:r>
              <a:rPr lang="el-GR" sz="1800" b="0" i="0" u="none" strike="noStrike" baseline="0" dirty="0">
                <a:solidFill>
                  <a:srgbClr val="231F20"/>
                </a:solidFill>
                <a:latin typeface="AdvTT1875e499"/>
              </a:rPr>
              <a:t>και κόλες </a:t>
            </a:r>
            <a:r>
              <a:rPr lang="en-US" sz="1800" b="0" i="0" u="none" strike="noStrike" baseline="0" dirty="0">
                <a:solidFill>
                  <a:srgbClr val="231F20"/>
                </a:solidFill>
                <a:latin typeface="AdvTT1875e499"/>
              </a:rPr>
              <a:t>cyanoacrylate</a:t>
            </a:r>
            <a:r>
              <a:rPr lang="el-GR" sz="1800" b="0" i="0" u="none" strike="noStrike" baseline="0" dirty="0">
                <a:solidFill>
                  <a:srgbClr val="231F20"/>
                </a:solidFill>
                <a:latin typeface="AdvTT1875e499"/>
              </a:rPr>
              <a:t>)</a:t>
            </a:r>
            <a:r>
              <a:rPr lang="en-US" sz="1800" b="0" i="0" u="none" strike="noStrike" baseline="0" dirty="0">
                <a:solidFill>
                  <a:srgbClr val="231F20"/>
                </a:solidFill>
                <a:latin typeface="AdvTT1875e499"/>
              </a:rPr>
              <a:t>,</a:t>
            </a:r>
            <a:r>
              <a:rPr lang="el-GR" sz="1800" b="0" i="0" u="none" strike="noStrike" baseline="0" dirty="0">
                <a:solidFill>
                  <a:srgbClr val="231F20"/>
                </a:solidFill>
                <a:latin typeface="AdvTT1875e499"/>
              </a:rPr>
              <a:t> που προκαλούν σφράγισμα στο σημείο αιμορραγίας</a:t>
            </a:r>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15</a:t>
            </a:fld>
            <a:endParaRPr lang="el-GR"/>
          </a:p>
        </p:txBody>
      </p:sp>
    </p:spTree>
    <p:extLst>
      <p:ext uri="{BB962C8B-B14F-4D97-AF65-F5344CB8AC3E}">
        <p14:creationId xmlns:p14="http://schemas.microsoft.com/office/powerpoint/2010/main" val="207412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E292F-7C3F-4A1D-B0FD-65332C5A24E7}" type="slidenum">
              <a:rPr kumimoji="0" lang="el-G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l-GR"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r>
              <a:rPr lang="el-GR" sz="1200" b="0" i="0" u="none" strike="noStrike" kern="1200" baseline="0" dirty="0">
                <a:solidFill>
                  <a:schemeClr val="tx1"/>
                </a:solidFill>
                <a:latin typeface="+mn-lt"/>
                <a:ea typeface="+mn-ea"/>
                <a:cs typeface="+mn-cs"/>
              </a:rPr>
              <a:t>Πρόληψη υποτροπιάζουσας αιμορραγίας μετά ενδοσκοπική αιμόσταση: Αύξηση </a:t>
            </a:r>
            <a:r>
              <a:rPr lang="el-GR" sz="1200" b="0" i="0" u="none" strike="noStrike" kern="1200" baseline="0" dirty="0" err="1">
                <a:solidFill>
                  <a:schemeClr val="tx1"/>
                </a:solidFill>
                <a:latin typeface="+mn-lt"/>
                <a:ea typeface="+mn-ea"/>
                <a:cs typeface="+mn-cs"/>
              </a:rPr>
              <a:t>ενδογαστρικού</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pH</a:t>
            </a:r>
            <a:r>
              <a:rPr lang="el-GR" sz="1200" b="0" i="0" u="none" strike="noStrike" kern="1200" baseline="0" dirty="0">
                <a:solidFill>
                  <a:schemeClr val="tx1"/>
                </a:solidFill>
                <a:latin typeface="+mn-lt"/>
                <a:ea typeface="+mn-ea"/>
                <a:cs typeface="+mn-cs"/>
              </a:rPr>
              <a:t>&gt;</a:t>
            </a:r>
            <a:r>
              <a:rPr lang="en-US" sz="1200" b="0" i="0" u="none" strike="noStrike" kern="1200" baseline="0" dirty="0">
                <a:solidFill>
                  <a:schemeClr val="tx1"/>
                </a:solidFill>
                <a:latin typeface="+mn-lt"/>
                <a:ea typeface="+mn-ea"/>
                <a:cs typeface="+mn-cs"/>
              </a:rPr>
              <a:t>6. </a:t>
            </a:r>
            <a:r>
              <a:rPr lang="el-GR" sz="1200" b="0" i="0" u="none" strike="noStrike" kern="1200" baseline="0" dirty="0">
                <a:solidFill>
                  <a:schemeClr val="tx1"/>
                </a:solidFill>
                <a:latin typeface="+mn-lt"/>
                <a:ea typeface="+mn-ea"/>
                <a:cs typeface="+mn-cs"/>
              </a:rPr>
              <a:t> Χαμηλό γαστρικό </a:t>
            </a:r>
            <a:r>
              <a:rPr lang="en-US" sz="1200" b="0" i="0" u="none" strike="noStrike" kern="1200" baseline="0" dirty="0">
                <a:solidFill>
                  <a:schemeClr val="tx1"/>
                </a:solidFill>
                <a:latin typeface="+mn-lt"/>
                <a:ea typeface="+mn-ea"/>
                <a:cs typeface="+mn-cs"/>
              </a:rPr>
              <a:t>pH</a:t>
            </a:r>
            <a:r>
              <a:rPr lang="el-GR" sz="1200" b="0" i="0" u="none" strike="noStrike" kern="1200" baseline="0" dirty="0">
                <a:solidFill>
                  <a:schemeClr val="tx1"/>
                </a:solidFill>
                <a:latin typeface="+mn-lt"/>
                <a:ea typeface="+mn-ea"/>
                <a:cs typeface="+mn-cs"/>
              </a:rPr>
              <a:t>: αναστέλλει την συσσώρευση αιμοπεταλίων και ενεργοποιεί το </a:t>
            </a:r>
            <a:r>
              <a:rPr lang="el-GR" sz="1200" b="0" i="0" u="none" strike="noStrike" kern="1200" baseline="0" dirty="0" err="1">
                <a:solidFill>
                  <a:schemeClr val="tx1"/>
                </a:solidFill>
                <a:latin typeface="+mn-lt"/>
                <a:ea typeface="+mn-ea"/>
                <a:cs typeface="+mn-cs"/>
              </a:rPr>
              <a:t>πεψινογόνο</a:t>
            </a:r>
            <a:r>
              <a:rPr lang="el-GR" sz="1200" b="0" i="0" u="none" strike="noStrike" kern="1200" baseline="0" dirty="0">
                <a:solidFill>
                  <a:schemeClr val="tx1"/>
                </a:solidFill>
                <a:latin typeface="+mn-lt"/>
                <a:ea typeface="+mn-ea"/>
                <a:cs typeface="+mn-cs"/>
              </a:rPr>
              <a:t> να λύσει τους θρόμβους αίματος.</a:t>
            </a:r>
            <a:endParaRPr lang="en-US" dirty="0">
              <a:ea typeface="ＭＳ Ｐゴシック" pitchFamily="34" charset="-128"/>
            </a:endParaRPr>
          </a:p>
        </p:txBody>
      </p:sp>
    </p:spTree>
    <p:extLst>
      <p:ext uri="{BB962C8B-B14F-4D97-AF65-F5344CB8AC3E}">
        <p14:creationId xmlns:p14="http://schemas.microsoft.com/office/powerpoint/2010/main" val="3330813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 Θέση εικόνας διαφάνειας"/>
          <p:cNvSpPr>
            <a:spLocks noGrp="1" noRot="1" noChangeAspect="1" noTextEdit="1"/>
          </p:cNvSpPr>
          <p:nvPr>
            <p:ph type="sldImg"/>
          </p:nvPr>
        </p:nvSpPr>
        <p:spPr>
          <a:ln/>
        </p:spPr>
      </p:sp>
      <p:sp>
        <p:nvSpPr>
          <p:cNvPr id="149507" name="2 - Θέση σημειώσεων"/>
          <p:cNvSpPr>
            <a:spLocks noGrp="1"/>
          </p:cNvSpPr>
          <p:nvPr>
            <p:ph type="body" idx="1"/>
          </p:nvPr>
        </p:nvSpPr>
        <p:spPr>
          <a:noFill/>
        </p:spPr>
        <p:txBody>
          <a:bodyPr/>
          <a:lstStyle/>
          <a:p>
            <a:r>
              <a:rPr lang="el-GR" sz="1200" b="0" i="0" u="none" strike="noStrike" kern="1200" baseline="0" dirty="0">
                <a:solidFill>
                  <a:schemeClr val="tx1"/>
                </a:solidFill>
                <a:latin typeface="+mn-lt"/>
                <a:ea typeface="+mn-ea"/>
                <a:cs typeface="+mn-cs"/>
              </a:rPr>
              <a:t>Η </a:t>
            </a:r>
            <a:r>
              <a:rPr lang="el-GR" sz="1200" b="0" i="0" u="none" strike="noStrike" kern="1200" baseline="0" dirty="0" err="1">
                <a:solidFill>
                  <a:schemeClr val="tx1"/>
                </a:solidFill>
                <a:latin typeface="+mn-lt"/>
                <a:ea typeface="+mn-ea"/>
                <a:cs typeface="+mn-cs"/>
              </a:rPr>
              <a:t>μονοθεραπεία</a:t>
            </a:r>
            <a:r>
              <a:rPr lang="el-GR" sz="1200" b="0" i="0" u="none" strike="noStrike" kern="1200" baseline="0" dirty="0">
                <a:solidFill>
                  <a:schemeClr val="tx1"/>
                </a:solidFill>
                <a:latin typeface="+mn-lt"/>
                <a:ea typeface="+mn-ea"/>
                <a:cs typeface="+mn-cs"/>
              </a:rPr>
              <a:t> με έγχυση αδρεναλίνης συσχετίζεται με υψηλό κίνδυνο υποτροπής αιμορραγίας </a:t>
            </a:r>
            <a:r>
              <a:rPr lang="en-US" sz="1200" b="1" i="0" u="none" strike="noStrike" kern="1200" baseline="0" dirty="0">
                <a:solidFill>
                  <a:schemeClr val="tx1"/>
                </a:solidFill>
                <a:latin typeface="+mn-lt"/>
                <a:ea typeface="+mn-ea"/>
                <a:cs typeface="+mn-cs"/>
              </a:rPr>
              <a:t>(19%). </a:t>
            </a:r>
            <a:endParaRPr lang="el-GR" sz="1200" b="1" i="0" u="none" strike="noStrike" kern="1200" baseline="0" dirty="0">
              <a:solidFill>
                <a:schemeClr val="tx1"/>
              </a:solidFill>
              <a:latin typeface="+mn-lt"/>
              <a:ea typeface="+mn-ea"/>
              <a:cs typeface="+mn-cs"/>
            </a:endParaRPr>
          </a:p>
          <a:p>
            <a:r>
              <a:rPr lang="el-GR" sz="1200" b="0" i="0" u="none" strike="noStrike" kern="1200" baseline="0" dirty="0">
                <a:solidFill>
                  <a:schemeClr val="tx1"/>
                </a:solidFill>
                <a:latin typeface="+mn-lt"/>
                <a:ea typeface="+mn-ea"/>
                <a:cs typeface="+mn-cs"/>
              </a:rPr>
              <a:t>Προσθήκη δεύτερης αιμοστατικές μεθόδου </a:t>
            </a:r>
            <a:r>
              <a:rPr lang="en-US" sz="1200" b="0" i="0" u="none" strike="noStrike" kern="1200" baseline="0" dirty="0">
                <a:solidFill>
                  <a:schemeClr val="tx1"/>
                </a:solidFill>
                <a:latin typeface="+mn-lt"/>
                <a:ea typeface="+mn-ea"/>
                <a:cs typeface="+mn-cs"/>
              </a:rPr>
              <a:t>(heater probe </a:t>
            </a:r>
            <a:r>
              <a:rPr lang="el-G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clips), </a:t>
            </a:r>
            <a:r>
              <a:rPr lang="el-GR" sz="1200" b="0" i="0" u="none" strike="noStrike" kern="1200" baseline="0" dirty="0">
                <a:solidFill>
                  <a:schemeClr val="tx1"/>
                </a:solidFill>
                <a:latin typeface="+mn-lt"/>
                <a:ea typeface="+mn-ea"/>
                <a:cs typeface="+mn-cs"/>
              </a:rPr>
              <a:t>μειώνει κίνδυνο υποτροπής και ανάγκη χειρουργείου. Ο συνδυασμός έγχυσης αδρεναλίνης με άλλη ενδοσκοπική θεραπεία υπερέχει της </a:t>
            </a:r>
            <a:r>
              <a:rPr lang="el-GR" sz="1200" b="0" i="0" u="none" strike="noStrike" kern="1200" baseline="0" dirty="0" err="1">
                <a:solidFill>
                  <a:schemeClr val="tx1"/>
                </a:solidFill>
                <a:latin typeface="+mn-lt"/>
                <a:ea typeface="+mn-ea"/>
                <a:cs typeface="+mn-cs"/>
              </a:rPr>
              <a:t>μονοθεραπείας</a:t>
            </a:r>
            <a:r>
              <a:rPr lang="el-GR" sz="1200" b="0" i="0" u="none" strike="noStrike" kern="1200" baseline="0" dirty="0">
                <a:solidFill>
                  <a:schemeClr val="tx1"/>
                </a:solidFill>
                <a:latin typeface="+mn-lt"/>
                <a:ea typeface="+mn-ea"/>
                <a:cs typeface="+mn-cs"/>
              </a:rPr>
              <a:t> με αδρεναλίνης όσον αφορά υποτροπή αιμορραγίας</a:t>
            </a:r>
            <a:r>
              <a:rPr lang="en-US" dirty="0"/>
              <a:t> (RR 0.34, 95% CI 0.23–0.50)</a:t>
            </a:r>
            <a:endParaRPr lang="el-GR"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Forrest I–</a:t>
            </a:r>
            <a:r>
              <a:rPr lang="en-US" sz="1200" b="1" i="0" u="none" strike="noStrike" kern="1200" baseline="0" dirty="0" err="1">
                <a:solidFill>
                  <a:schemeClr val="tx1"/>
                </a:solidFill>
                <a:latin typeface="+mn-lt"/>
                <a:ea typeface="+mn-ea"/>
                <a:cs typeface="+mn-cs"/>
              </a:rPr>
              <a:t>Iia</a:t>
            </a:r>
            <a:r>
              <a:rPr lang="el-GR" sz="1200" b="0" i="0" u="none" strike="noStrike" kern="1200" baseline="0" dirty="0">
                <a:solidFill>
                  <a:schemeClr val="tx1"/>
                </a:solidFill>
                <a:latin typeface="+mn-lt"/>
                <a:ea typeface="+mn-ea"/>
                <a:cs typeface="+mn-cs"/>
              </a:rPr>
              <a:t>: Έγχυση </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13–30 ml </a:t>
            </a:r>
            <a:r>
              <a:rPr lang="el-GR" sz="1200" b="0" i="0" u="none" strike="noStrike" kern="1200" baseline="0" dirty="0">
                <a:solidFill>
                  <a:schemeClr val="tx1"/>
                </a:solidFill>
                <a:latin typeface="+mn-lt"/>
                <a:ea typeface="+mn-ea"/>
                <a:cs typeface="+mn-cs"/>
              </a:rPr>
              <a:t>διαλύματος αδρεναλίνης + δεύτερη μέθοδος. Η </a:t>
            </a:r>
            <a:r>
              <a:rPr lang="el-GR" sz="1200" b="0" i="0" u="none" strike="noStrike" kern="1200" baseline="0" dirty="0" err="1">
                <a:solidFill>
                  <a:schemeClr val="tx1"/>
                </a:solidFill>
                <a:latin typeface="+mn-lt"/>
                <a:ea typeface="+mn-ea"/>
                <a:cs typeface="+mn-cs"/>
              </a:rPr>
              <a:t>μονοθεραπεία</a:t>
            </a:r>
            <a:r>
              <a:rPr lang="el-GR" sz="1200" b="0" i="0" u="none" strike="noStrike" kern="1200" baseline="0" dirty="0">
                <a:solidFill>
                  <a:schemeClr val="tx1"/>
                </a:solidFill>
                <a:latin typeface="+mn-lt"/>
                <a:ea typeface="+mn-ea"/>
                <a:cs typeface="+mn-cs"/>
              </a:rPr>
              <a:t> με </a:t>
            </a:r>
            <a:r>
              <a:rPr lang="en-US" sz="1200" b="1" i="0" u="none" strike="noStrike" kern="1200" baseline="0" dirty="0">
                <a:solidFill>
                  <a:schemeClr val="tx1"/>
                </a:solidFill>
                <a:latin typeface="+mn-lt"/>
                <a:ea typeface="+mn-ea"/>
                <a:cs typeface="+mn-cs"/>
              </a:rPr>
              <a:t>clips </a:t>
            </a:r>
            <a:r>
              <a:rPr lang="el-GR" sz="1200" b="1" i="0" u="none" strike="noStrike" kern="1200" baseline="0" dirty="0">
                <a:solidFill>
                  <a:schemeClr val="tx1"/>
                </a:solidFill>
                <a:latin typeface="+mn-lt"/>
                <a:ea typeface="+mn-ea"/>
                <a:cs typeface="+mn-cs"/>
              </a:rPr>
              <a:t>μπορεί να είναι ισοδύναμη</a:t>
            </a:r>
            <a:r>
              <a:rPr lang="en-US" sz="1200" b="1" i="0" u="none" strike="noStrike" kern="1200" baseline="0" dirty="0">
                <a:solidFill>
                  <a:schemeClr val="tx1"/>
                </a:solidFill>
                <a:latin typeface="+mn-lt"/>
                <a:ea typeface="+mn-ea"/>
                <a:cs typeface="+mn-cs"/>
              </a:rPr>
              <a:t>.</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a:t>
            </a:r>
            <a:r>
              <a:rPr lang="el-GR" sz="1200" b="0" i="0" u="none" strike="noStrike" kern="1200" baseline="0" dirty="0">
                <a:solidFill>
                  <a:schemeClr val="tx1"/>
                </a:solidFill>
                <a:latin typeface="+mn-lt"/>
                <a:ea typeface="+mn-ea"/>
                <a:cs typeface="+mn-cs"/>
              </a:rPr>
              <a:t>Σταυροειδής έγχυση </a:t>
            </a:r>
            <a:r>
              <a:rPr lang="en-US" sz="1200" b="0" i="0" u="none" strike="noStrike" kern="1200" baseline="0" dirty="0">
                <a:solidFill>
                  <a:schemeClr val="tx1"/>
                </a:solidFill>
                <a:latin typeface="+mn-lt"/>
                <a:ea typeface="+mn-ea"/>
                <a:cs typeface="+mn-cs"/>
              </a:rPr>
              <a:t>1 ml adrenaline.</a:t>
            </a:r>
            <a:r>
              <a:rPr lang="el-GR" sz="1200" b="0" i="0" u="none" strike="noStrike" kern="1200" baseline="0" dirty="0">
                <a:solidFill>
                  <a:schemeClr val="tx1"/>
                </a:solidFill>
                <a:latin typeface="+mn-lt"/>
                <a:ea typeface="+mn-ea"/>
                <a:cs typeface="+mn-cs"/>
              </a:rPr>
              <a:t> Κατά την έγχυση αδρεναλίνης η βελόνα εισέρχεται περίπου </a:t>
            </a:r>
            <a:r>
              <a:rPr lang="en-US" sz="1200" b="0" i="0" u="none" strike="noStrike" kern="1200" baseline="0" dirty="0">
                <a:solidFill>
                  <a:schemeClr val="tx1"/>
                </a:solidFill>
                <a:latin typeface="+mn-lt"/>
                <a:ea typeface="+mn-ea"/>
                <a:cs typeface="+mn-cs"/>
              </a:rPr>
              <a:t>3 mm</a:t>
            </a:r>
            <a:r>
              <a:rPr lang="el-GR" sz="1200" b="0" i="0" u="none" strike="noStrike" kern="1200" baseline="0" dirty="0">
                <a:solidFill>
                  <a:schemeClr val="tx1"/>
                </a:solidFill>
                <a:latin typeface="+mn-lt"/>
                <a:ea typeface="+mn-ea"/>
                <a:cs typeface="+mn-cs"/>
              </a:rPr>
              <a:t> από το σημείο αιμορραγίας για να αποφευχθεί η </a:t>
            </a:r>
            <a:r>
              <a:rPr lang="el-GR" sz="1200" b="0" i="0" u="none" strike="noStrike" kern="1200" baseline="0" dirty="0" err="1">
                <a:solidFill>
                  <a:schemeClr val="tx1"/>
                </a:solidFill>
                <a:latin typeface="+mn-lt"/>
                <a:ea typeface="+mn-ea"/>
                <a:cs typeface="+mn-cs"/>
              </a:rPr>
              <a:t>ενδαγγειακή</a:t>
            </a:r>
            <a:r>
              <a:rPr lang="el-GR" sz="1200" b="0" i="0" u="none" strike="noStrike" kern="1200" baseline="0" dirty="0">
                <a:solidFill>
                  <a:schemeClr val="tx1"/>
                </a:solidFill>
                <a:latin typeface="+mn-lt"/>
                <a:ea typeface="+mn-ea"/>
                <a:cs typeface="+mn-cs"/>
              </a:rPr>
              <a:t> έγχυση. Έγχυση &gt;</a:t>
            </a:r>
            <a:r>
              <a:rPr lang="en-US" sz="1200" b="1" i="0" u="none" strike="noStrike" kern="1200" baseline="0" dirty="0">
                <a:solidFill>
                  <a:schemeClr val="tx1"/>
                </a:solidFill>
                <a:latin typeface="+mn-lt"/>
                <a:ea typeface="+mn-ea"/>
                <a:cs typeface="+mn-cs"/>
              </a:rPr>
              <a:t> 30 ml </a:t>
            </a:r>
            <a:r>
              <a:rPr lang="el-GR" sz="1200" b="1" i="0" u="none" strike="noStrike" kern="1200" baseline="0" dirty="0">
                <a:solidFill>
                  <a:schemeClr val="tx1"/>
                </a:solidFill>
                <a:latin typeface="+mn-lt"/>
                <a:ea typeface="+mn-ea"/>
                <a:cs typeface="+mn-cs"/>
              </a:rPr>
              <a:t>διαλυμένης</a:t>
            </a:r>
            <a:r>
              <a:rPr lang="en-US" sz="1200" b="1" i="0" u="none" strike="noStrike" kern="1200" baseline="0" dirty="0">
                <a:solidFill>
                  <a:schemeClr val="tx1"/>
                </a:solidFill>
                <a:latin typeface="+mn-lt"/>
                <a:ea typeface="+mn-ea"/>
                <a:cs typeface="+mn-cs"/>
              </a:rPr>
              <a:t> adrenaline </a:t>
            </a:r>
            <a:r>
              <a:rPr lang="el-GR" sz="1200" b="1" i="0" u="none" strike="noStrike" kern="1200" baseline="0" dirty="0">
                <a:solidFill>
                  <a:schemeClr val="tx1"/>
                </a:solidFill>
                <a:latin typeface="+mn-lt"/>
                <a:ea typeface="+mn-ea"/>
                <a:cs typeface="+mn-cs"/>
              </a:rPr>
              <a:t>δεν συστήνεται λόγω αυξημένου κινδύνου διάτρησης. </a:t>
            </a:r>
            <a:r>
              <a:rPr lang="el-GR" sz="1200" b="0" i="0" u="none" strike="noStrike" kern="1200" baseline="0" dirty="0">
                <a:solidFill>
                  <a:schemeClr val="tx1"/>
                </a:solidFill>
                <a:latin typeface="+mn-lt"/>
                <a:ea typeface="+mn-ea"/>
                <a:cs typeface="+mn-cs"/>
              </a:rPr>
              <a:t>Μετά την έγχυση αδρεναλίνης εύκολα μπορεί να αφαιρεθεί ο θρόμβος, με </a:t>
            </a:r>
            <a:r>
              <a:rPr lang="el-GR" sz="1200" b="0" i="0" u="none" strike="noStrike" kern="1200" baseline="0" dirty="0" err="1">
                <a:solidFill>
                  <a:schemeClr val="tx1"/>
                </a:solidFill>
                <a:latin typeface="+mn-lt"/>
                <a:ea typeface="+mn-ea"/>
                <a:cs typeface="+mn-cs"/>
              </a:rPr>
              <a:t>έκπλυση</a:t>
            </a:r>
            <a:r>
              <a:rPr lang="el-GR" sz="1200" b="0" i="0" u="none" strike="noStrike" kern="1200" baseline="0" dirty="0">
                <a:solidFill>
                  <a:schemeClr val="tx1"/>
                </a:solidFill>
                <a:latin typeface="+mn-lt"/>
                <a:ea typeface="+mn-ea"/>
                <a:cs typeface="+mn-cs"/>
              </a:rPr>
              <a:t>, λαβίδα βιοψίας ή βρόγχο </a:t>
            </a:r>
            <a:r>
              <a:rPr lang="el-GR" sz="1200" b="0" i="0" u="none" strike="noStrike" kern="1200" baseline="0" dirty="0" err="1">
                <a:solidFill>
                  <a:schemeClr val="tx1"/>
                </a:solidFill>
                <a:latin typeface="+mn-lt"/>
                <a:ea typeface="+mn-ea"/>
                <a:cs typeface="+mn-cs"/>
              </a:rPr>
              <a:t>πολυπεκτομής</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a:t>
            </a:r>
            <a:endParaRPr lang="en-US" b="0" dirty="0"/>
          </a:p>
        </p:txBody>
      </p:sp>
      <p:sp>
        <p:nvSpPr>
          <p:cNvPr id="149508" name="3 - Θέση αριθμού διαφάνειας"/>
          <p:cNvSpPr>
            <a:spLocks noGrp="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DBE855-30FA-467D-8D26-DE0CEE1DA1EB}" type="slidenum">
              <a:rPr kumimoji="0" lang="el-G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l-GR"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5788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800" b="0" i="0" u="none" strike="noStrike" baseline="0" dirty="0">
                <a:solidFill>
                  <a:srgbClr val="000000"/>
                </a:solidFill>
                <a:latin typeface="AdvOTdc5ff126"/>
              </a:rPr>
              <a:t>APC </a:t>
            </a:r>
            <a:r>
              <a:rPr lang="el-GR" sz="1800" b="0" i="0" u="none" strike="noStrike" baseline="0" dirty="0">
                <a:solidFill>
                  <a:srgbClr val="000000"/>
                </a:solidFill>
                <a:latin typeface="AdvOTdc5ff126"/>
              </a:rPr>
              <a:t> μια τεχνική χωρίς επαφή που απαιτεί απόσταση από τον ιστό </a:t>
            </a:r>
            <a:r>
              <a:rPr lang="en-US" sz="1800" b="1" i="0" u="none" strike="noStrike" baseline="0" dirty="0">
                <a:solidFill>
                  <a:srgbClr val="000000"/>
                </a:solidFill>
                <a:latin typeface="AdvOTdc5ff126"/>
              </a:rPr>
              <a:t>2</a:t>
            </a:r>
            <a:r>
              <a:rPr lang="el-GR" sz="1800" b="1" i="0" u="none" strike="noStrike" baseline="0" dirty="0">
                <a:solidFill>
                  <a:srgbClr val="000000"/>
                </a:solidFill>
                <a:latin typeface="AdvOTdc5ff126"/>
              </a:rPr>
              <a:t>-8 </a:t>
            </a:r>
            <a:r>
              <a:rPr lang="en-US" sz="1800" b="1" i="0" u="none" strike="noStrike" baseline="0" dirty="0">
                <a:solidFill>
                  <a:srgbClr val="000000"/>
                </a:solidFill>
                <a:latin typeface="AdvOTdc5ff126"/>
              </a:rPr>
              <a:t>mm</a:t>
            </a:r>
            <a:r>
              <a:rPr lang="en-US" sz="1800" b="0" i="0" u="none" strike="noStrike" baseline="0" dirty="0">
                <a:solidFill>
                  <a:srgbClr val="000000"/>
                </a:solidFill>
                <a:latin typeface="AdvOTdc5ff126"/>
              </a:rPr>
              <a:t>.</a:t>
            </a:r>
            <a:r>
              <a:rPr lang="el-GR" sz="1800" b="0" i="0" u="none" strike="noStrike" baseline="0" dirty="0">
                <a:solidFill>
                  <a:srgbClr val="2197D2"/>
                </a:solidFill>
                <a:latin typeface="AdvOTdc5ff126"/>
              </a:rPr>
              <a:t> </a:t>
            </a:r>
            <a:r>
              <a:rPr lang="en-US" sz="1800" b="0" i="0" u="none" strike="noStrike" baseline="0" dirty="0">
                <a:solidFill>
                  <a:srgbClr val="000000"/>
                </a:solidFill>
                <a:latin typeface="AdvOTdc5ff126"/>
              </a:rPr>
              <a:t>Longer distances hamper ignition of</a:t>
            </a:r>
            <a:r>
              <a:rPr lang="el-GR" sz="1800" b="0" i="0" u="none" strike="noStrike" baseline="0" dirty="0">
                <a:solidFill>
                  <a:srgbClr val="000000"/>
                </a:solidFill>
                <a:latin typeface="AdvOTdc5ff126"/>
              </a:rPr>
              <a:t> </a:t>
            </a:r>
            <a:r>
              <a:rPr lang="en-US" sz="1800" b="0" i="0" u="none" strike="noStrike" baseline="0" dirty="0">
                <a:solidFill>
                  <a:srgbClr val="000000"/>
                </a:solidFill>
                <a:latin typeface="AdvOTdc5ff126"/>
              </a:rPr>
              <a:t>the plasma, </a:t>
            </a:r>
            <a:r>
              <a:rPr lang="el-GR" sz="1800" b="0" i="0" u="none" strike="noStrike" baseline="0" dirty="0">
                <a:solidFill>
                  <a:srgbClr val="000000"/>
                </a:solidFill>
                <a:latin typeface="AdvOTdc5ff126"/>
              </a:rPr>
              <a:t>ενώ σε επαφή με ιστό μπορεί να έχουμε ροή </a:t>
            </a:r>
            <a:r>
              <a:rPr lang="en-US" sz="1800" b="0" i="0" u="none" strike="noStrike" baseline="0" dirty="0">
                <a:solidFill>
                  <a:srgbClr val="000000"/>
                </a:solidFill>
                <a:latin typeface="AdvOTdc5ff126"/>
              </a:rPr>
              <a:t>argon gas </a:t>
            </a:r>
            <a:r>
              <a:rPr lang="el-GR" sz="1800" b="0" i="0" u="none" strike="noStrike" baseline="0" dirty="0" err="1">
                <a:solidFill>
                  <a:srgbClr val="000000"/>
                </a:solidFill>
                <a:latin typeface="AdvOTdc5ff126"/>
              </a:rPr>
              <a:t>υποβλεννογόνια</a:t>
            </a:r>
            <a:r>
              <a:rPr lang="el-GR" sz="1800" b="0" i="0" u="none" strike="noStrike" baseline="0" dirty="0">
                <a:solidFill>
                  <a:srgbClr val="000000"/>
                </a:solidFill>
                <a:latin typeface="AdvOTdc5ff126"/>
              </a:rPr>
              <a:t>, που οδηγεί σε πνευμάτωση</a:t>
            </a:r>
            <a:r>
              <a:rPr lang="en-US" sz="1800" b="0" i="0" u="none" strike="noStrike" baseline="0" dirty="0">
                <a:solidFill>
                  <a:srgbClr val="000000"/>
                </a:solidFill>
                <a:latin typeface="AdvOTdc5ff126"/>
              </a:rPr>
              <a:t> </a:t>
            </a:r>
            <a:r>
              <a:rPr lang="el-GR" sz="1800" b="0" i="0" u="none" strike="noStrike" baseline="0" dirty="0">
                <a:solidFill>
                  <a:srgbClr val="000000"/>
                </a:solidFill>
                <a:latin typeface="AdvOTdc5ff126"/>
              </a:rPr>
              <a:t>και σπάνια σε αέριο </a:t>
            </a:r>
            <a:r>
              <a:rPr lang="el-GR" sz="1800" b="0" i="0" u="none" strike="noStrike" baseline="0" dirty="0" err="1">
                <a:solidFill>
                  <a:srgbClr val="000000"/>
                </a:solidFill>
                <a:latin typeface="AdvOTdc5ff126"/>
              </a:rPr>
              <a:t>εξωεντερικά</a:t>
            </a:r>
            <a:r>
              <a:rPr lang="el-GR" sz="1800" b="0" i="0" u="none" strike="noStrike" baseline="0" dirty="0">
                <a:solidFill>
                  <a:srgbClr val="000000"/>
                </a:solidFill>
                <a:latin typeface="AdvOTdc5ff126"/>
              </a:rPr>
              <a:t>. Οποιοδήποτε υγρό (π.χ. αίμα) μεταξύ του άκρου του </a:t>
            </a:r>
            <a:r>
              <a:rPr lang="en-US" sz="1800" b="0" i="0" u="none" strike="noStrike" baseline="0" dirty="0">
                <a:solidFill>
                  <a:srgbClr val="000000"/>
                </a:solidFill>
                <a:latin typeface="AdvOTdc5ff126"/>
              </a:rPr>
              <a:t>probe</a:t>
            </a:r>
            <a:r>
              <a:rPr lang="el-GR" sz="1800" b="0" i="0" u="none" strike="noStrike" baseline="0" dirty="0">
                <a:solidFill>
                  <a:srgbClr val="000000"/>
                </a:solidFill>
                <a:latin typeface="AdvOTdc5ff126"/>
              </a:rPr>
              <a:t> και τον ιστό μπορεί να σχηματίσει ένα πηκτικό </a:t>
            </a:r>
            <a:r>
              <a:rPr lang="en-US" sz="1800" b="0" i="0" u="none" strike="noStrike" baseline="0" dirty="0">
                <a:solidFill>
                  <a:srgbClr val="000000"/>
                </a:solidFill>
                <a:latin typeface="AdvOTdc5ff126"/>
              </a:rPr>
              <a:t> </a:t>
            </a:r>
            <a:r>
              <a:rPr lang="el-GR" sz="1800" b="0" i="0" u="none" strike="noStrike" baseline="0" dirty="0">
                <a:solidFill>
                  <a:srgbClr val="000000"/>
                </a:solidFill>
                <a:latin typeface="AdvOTdc5ff126"/>
              </a:rPr>
              <a:t>-</a:t>
            </a:r>
            <a:r>
              <a:rPr lang="en-US" sz="1800" b="0" i="0" u="none" strike="noStrike" baseline="0" dirty="0">
                <a:solidFill>
                  <a:srgbClr val="000000"/>
                </a:solidFill>
                <a:latin typeface="AdvOTdc5ff126"/>
              </a:rPr>
              <a:t>coagulation </a:t>
            </a:r>
            <a:r>
              <a:rPr lang="en-US" sz="1800" b="0" i="0" u="none" strike="noStrike" baseline="0" dirty="0">
                <a:solidFill>
                  <a:srgbClr val="000000"/>
                </a:solidFill>
                <a:latin typeface="AdvOTdc5ff126+fb"/>
              </a:rPr>
              <a:t>fi</a:t>
            </a:r>
            <a:r>
              <a:rPr lang="en-US" sz="1800" b="0" i="0" u="none" strike="noStrike" baseline="0" dirty="0">
                <a:solidFill>
                  <a:srgbClr val="000000"/>
                </a:solidFill>
                <a:latin typeface="AdvOTdc5ff126"/>
              </a:rPr>
              <a:t>lm</a:t>
            </a:r>
            <a:r>
              <a:rPr lang="el-GR" sz="1800" b="0" i="0" u="none" strike="noStrike" baseline="0" dirty="0">
                <a:solidFill>
                  <a:srgbClr val="000000"/>
                </a:solidFill>
                <a:latin typeface="AdvOTdc5ff126"/>
              </a:rPr>
              <a:t> που μπορεί να αποτρέψει την ικανοποιητική θεραπεία αιμόστασης.</a:t>
            </a:r>
            <a:r>
              <a:rPr lang="en-US" sz="1800" b="0" i="0" u="none" strike="noStrike" baseline="0" dirty="0">
                <a:solidFill>
                  <a:srgbClr val="000000"/>
                </a:solidFill>
                <a:latin typeface="AdvOTdc5ff126"/>
              </a:rPr>
              <a:t> </a:t>
            </a:r>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18</a:t>
            </a:fld>
            <a:endParaRPr lang="el-GR"/>
          </a:p>
        </p:txBody>
      </p:sp>
    </p:spTree>
    <p:extLst>
      <p:ext uri="{BB962C8B-B14F-4D97-AF65-F5344CB8AC3E}">
        <p14:creationId xmlns:p14="http://schemas.microsoft.com/office/powerpoint/2010/main" val="268981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Argon plasma coagulation</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(APC) </a:t>
            </a:r>
            <a:r>
              <a:rPr lang="el-GR" sz="1200" b="0" i="0" u="none" strike="noStrike" kern="1200" baseline="0" dirty="0">
                <a:solidFill>
                  <a:schemeClr val="tx1"/>
                </a:solidFill>
                <a:latin typeface="+mn-lt"/>
                <a:ea typeface="+mn-ea"/>
                <a:cs typeface="+mn-cs"/>
              </a:rPr>
              <a:t>θερμική μέθοδος (χωρίς επαφή- </a:t>
            </a:r>
            <a:r>
              <a:rPr lang="en-US" sz="1200" b="0" i="0" u="none" strike="noStrike" kern="1200" baseline="0" dirty="0">
                <a:solidFill>
                  <a:schemeClr val="tx1"/>
                </a:solidFill>
                <a:latin typeface="+mn-lt"/>
                <a:ea typeface="+mn-ea"/>
                <a:cs typeface="+mn-cs"/>
              </a:rPr>
              <a:t>non contact</a:t>
            </a:r>
            <a:r>
              <a:rPr lang="el-GR" sz="1200" b="0" i="0" u="none" strike="noStrike" kern="1200" baseline="0" dirty="0">
                <a:solidFill>
                  <a:schemeClr val="tx1"/>
                </a:solidFill>
                <a:latin typeface="+mn-lt"/>
                <a:ea typeface="+mn-ea"/>
                <a:cs typeface="+mn-cs"/>
              </a:rPr>
              <a:t>). Το </a:t>
            </a:r>
            <a:r>
              <a:rPr lang="en-US" sz="1200" b="0" i="0" u="none" strike="noStrike" kern="1200" baseline="0" dirty="0">
                <a:solidFill>
                  <a:schemeClr val="tx1"/>
                </a:solidFill>
                <a:latin typeface="+mn-lt"/>
                <a:ea typeface="+mn-ea"/>
                <a:cs typeface="+mn-cs"/>
              </a:rPr>
              <a:t>APC delivery system</a:t>
            </a:r>
            <a:r>
              <a:rPr lang="el-GR" sz="1200" b="0" i="0" u="none" strike="noStrike" kern="1200" baseline="0" dirty="0">
                <a:solidFill>
                  <a:schemeClr val="tx1"/>
                </a:solidFill>
                <a:latin typeface="+mn-lt"/>
                <a:ea typeface="+mn-ea"/>
                <a:cs typeface="+mn-cs"/>
              </a:rPr>
              <a:t> αποτελείται από ένα κύλινδρο </a:t>
            </a:r>
            <a:r>
              <a:rPr lang="en-US" sz="1200" b="0" i="0" u="none" strike="noStrike" kern="1200" baseline="0" dirty="0">
                <a:solidFill>
                  <a:schemeClr val="tx1"/>
                </a:solidFill>
                <a:latin typeface="+mn-lt"/>
                <a:ea typeface="+mn-ea"/>
                <a:cs typeface="+mn-cs"/>
              </a:rPr>
              <a:t>argon gas cylinder, a</a:t>
            </a:r>
          </a:p>
          <a:p>
            <a:r>
              <a:rPr lang="en-US" sz="1200" b="0" i="0" u="none" strike="noStrike" kern="1200" baseline="0" dirty="0">
                <a:solidFill>
                  <a:schemeClr val="tx1"/>
                </a:solidFill>
                <a:latin typeface="+mn-lt"/>
                <a:ea typeface="+mn-ea"/>
                <a:cs typeface="+mn-cs"/>
              </a:rPr>
              <a:t>computer-controlled, high-frequency electrosurgical</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generator with a gas flow-controlling valve, and an endoscopic</a:t>
            </a:r>
          </a:p>
          <a:p>
            <a:r>
              <a:rPr lang="en-US" sz="1200" b="0" i="0" u="none" strike="noStrike" kern="1200" baseline="0" dirty="0">
                <a:solidFill>
                  <a:schemeClr val="tx1"/>
                </a:solidFill>
                <a:latin typeface="+mn-lt"/>
                <a:ea typeface="+mn-ea"/>
                <a:cs typeface="+mn-cs"/>
              </a:rPr>
              <a:t>probe.</a:t>
            </a:r>
            <a:r>
              <a:rPr lang="el-GR" sz="1200" b="0" i="0" u="none" strike="noStrike" kern="1200" baseline="0" dirty="0">
                <a:solidFill>
                  <a:schemeClr val="tx1"/>
                </a:solidFill>
                <a:latin typeface="+mn-lt"/>
                <a:ea typeface="+mn-ea"/>
                <a:cs typeface="+mn-cs"/>
              </a:rPr>
              <a:t> Το ανενεργό αέριο </a:t>
            </a:r>
            <a:r>
              <a:rPr lang="en-US" sz="1200" b="0" i="0" u="none" strike="noStrike" kern="1200" baseline="0" dirty="0">
                <a:solidFill>
                  <a:schemeClr val="tx1"/>
                </a:solidFill>
                <a:latin typeface="+mn-lt"/>
                <a:ea typeface="+mn-ea"/>
                <a:cs typeface="+mn-cs"/>
              </a:rPr>
              <a:t>argon </a:t>
            </a:r>
            <a:r>
              <a:rPr lang="el-GR" sz="1200" b="0" i="0" u="none" strike="noStrike" kern="1200" baseline="0" dirty="0">
                <a:solidFill>
                  <a:schemeClr val="tx1"/>
                </a:solidFill>
                <a:latin typeface="+mn-lt"/>
                <a:ea typeface="+mn-ea"/>
                <a:cs typeface="+mn-cs"/>
              </a:rPr>
              <a:t>μετατρέπεται σε ιονισμένο αέριο </a:t>
            </a:r>
            <a:r>
              <a:rPr lang="en-US" sz="1200" b="0" i="0" u="none" strike="noStrike" kern="1200" baseline="0" dirty="0">
                <a:solidFill>
                  <a:schemeClr val="tx1"/>
                </a:solidFill>
                <a:latin typeface="+mn-lt"/>
                <a:ea typeface="+mn-ea"/>
                <a:cs typeface="+mn-cs"/>
              </a:rPr>
              <a:t>argon gas (plasma) </a:t>
            </a:r>
            <a:r>
              <a:rPr lang="el-GR" sz="1200" b="0" i="0" u="none" strike="noStrike" kern="1200" baseline="0" dirty="0">
                <a:solidFill>
                  <a:schemeClr val="tx1"/>
                </a:solidFill>
                <a:latin typeface="+mn-lt"/>
                <a:ea typeface="+mn-ea"/>
                <a:cs typeface="+mn-cs"/>
              </a:rPr>
              <a:t>από ένα μονοπολικό ηλεκτρόδιο στο άκρο του ηλεκτροδίου (</a:t>
            </a:r>
            <a:r>
              <a:rPr lang="en-US" sz="1200" b="0" i="0" u="none" strike="noStrike" kern="1200" baseline="0" dirty="0">
                <a:solidFill>
                  <a:schemeClr val="tx1"/>
                </a:solidFill>
                <a:latin typeface="+mn-lt"/>
                <a:ea typeface="+mn-ea"/>
                <a:cs typeface="+mn-cs"/>
              </a:rPr>
              <a:t>probe</a:t>
            </a:r>
            <a:r>
              <a:rPr lang="el-GR" sz="1200" b="0" i="0" u="none" strike="noStrike" kern="1200" baseline="0" dirty="0">
                <a:solidFill>
                  <a:schemeClr val="tx1"/>
                </a:solidFill>
                <a:latin typeface="+mn-lt"/>
                <a:ea typeface="+mn-ea"/>
                <a:cs typeface="+mn-cs"/>
              </a:rPr>
              <a:t>)</a:t>
            </a:r>
            <a:r>
              <a:rPr lang="en-US" sz="1200" b="0" i="0" u="none" strike="noStrike" kern="1200" baseline="0" dirty="0">
                <a:solidFill>
                  <a:schemeClr val="tx1"/>
                </a:solidFill>
                <a:latin typeface="+mn-lt"/>
                <a:ea typeface="+mn-ea"/>
                <a:cs typeface="+mn-cs"/>
              </a:rPr>
              <a:t>..  High-frequency monopolar current is then conducted</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through the gas, resulting in tissue coagulation.</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19</a:t>
            </a:fld>
            <a:endParaRPr lang="el-GR"/>
          </a:p>
        </p:txBody>
      </p:sp>
    </p:spTree>
    <p:extLst>
      <p:ext uri="{BB962C8B-B14F-4D97-AF65-F5344CB8AC3E}">
        <p14:creationId xmlns:p14="http://schemas.microsoft.com/office/powerpoint/2010/main" val="425444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u="none" strike="noStrike" kern="1200" baseline="0" dirty="0">
                <a:solidFill>
                  <a:schemeClr val="tx1"/>
                </a:solidFill>
                <a:latin typeface="+mn-lt"/>
                <a:ea typeface="+mn-ea"/>
                <a:cs typeface="+mn-cs"/>
              </a:rPr>
              <a:t>Τα ανώμαλα </a:t>
            </a:r>
            <a:r>
              <a:rPr lang="el-GR" sz="1200" b="0" i="0" u="none" strike="noStrike" kern="1200" baseline="0" dirty="0" err="1">
                <a:solidFill>
                  <a:schemeClr val="tx1"/>
                </a:solidFill>
                <a:latin typeface="+mn-lt"/>
                <a:ea typeface="+mn-ea"/>
                <a:cs typeface="+mn-cs"/>
              </a:rPr>
              <a:t>διατεταμένα</a:t>
            </a:r>
            <a:r>
              <a:rPr lang="el-GR" sz="1200" b="0" i="0" u="none" strike="noStrike" kern="1200" baseline="0" dirty="0">
                <a:solidFill>
                  <a:schemeClr val="tx1"/>
                </a:solidFill>
                <a:latin typeface="+mn-lt"/>
                <a:ea typeface="+mn-ea"/>
                <a:cs typeface="+mn-cs"/>
              </a:rPr>
              <a:t> αγγεία (</a:t>
            </a:r>
            <a:r>
              <a:rPr lang="en-US" sz="1200" b="0" i="0" u="none" strike="noStrike" kern="1200" baseline="0" dirty="0">
                <a:solidFill>
                  <a:schemeClr val="tx1"/>
                </a:solidFill>
                <a:latin typeface="+mn-lt"/>
                <a:ea typeface="+mn-ea"/>
                <a:cs typeface="+mn-cs"/>
              </a:rPr>
              <a:t>capillaries</a:t>
            </a:r>
            <a:r>
              <a:rPr lang="el-GR" sz="1200" b="0" i="0" u="none" strike="noStrike" kern="1200" baseline="0" dirty="0">
                <a:solidFill>
                  <a:schemeClr val="tx1"/>
                </a:solidFill>
                <a:latin typeface="+mn-lt"/>
                <a:ea typeface="+mn-ea"/>
                <a:cs typeface="+mn-cs"/>
              </a:rPr>
              <a:t>) και η υπερπλασία η </a:t>
            </a:r>
            <a:r>
              <a:rPr lang="el-GR" sz="1200" b="0" i="0" u="none" strike="noStrike" kern="1200" baseline="0" dirty="0" err="1">
                <a:solidFill>
                  <a:schemeClr val="tx1"/>
                </a:solidFill>
                <a:latin typeface="+mn-lt"/>
                <a:ea typeface="+mn-ea"/>
                <a:cs typeface="+mn-cs"/>
              </a:rPr>
              <a:t>ινομυική</a:t>
            </a:r>
            <a:r>
              <a:rPr lang="el-GR" sz="1200" b="0" i="0" u="none" strike="noStrike" kern="1200" baseline="0" dirty="0">
                <a:solidFill>
                  <a:schemeClr val="tx1"/>
                </a:solidFill>
                <a:latin typeface="+mn-lt"/>
                <a:ea typeface="+mn-ea"/>
                <a:cs typeface="+mn-cs"/>
              </a:rPr>
              <a:t> στο</a:t>
            </a:r>
            <a:r>
              <a:rPr lang="en-US" sz="1200" b="0" i="0" u="none" strike="noStrike" kern="1200" baseline="0" dirty="0">
                <a:solidFill>
                  <a:schemeClr val="tx1"/>
                </a:solidFill>
                <a:latin typeface="+mn-lt"/>
                <a:ea typeface="+mn-ea"/>
                <a:cs typeface="+mn-cs"/>
              </a:rPr>
              <a:t> GAVE </a:t>
            </a:r>
            <a:r>
              <a:rPr lang="el-GR" sz="1200" b="0" i="0" u="none" strike="noStrike" kern="1200" baseline="0" dirty="0">
                <a:solidFill>
                  <a:schemeClr val="tx1"/>
                </a:solidFill>
                <a:latin typeface="+mn-lt"/>
                <a:ea typeface="+mn-ea"/>
                <a:cs typeface="+mn-cs"/>
              </a:rPr>
              <a:t>εκτείνεται ως την </a:t>
            </a:r>
            <a:r>
              <a:rPr lang="en-US" sz="1200" b="0" i="0" u="none" strike="noStrike" kern="1200" baseline="0" dirty="0">
                <a:solidFill>
                  <a:schemeClr val="tx1"/>
                </a:solidFill>
                <a:latin typeface="+mn-lt"/>
                <a:ea typeface="+mn-ea"/>
                <a:cs typeface="+mn-cs"/>
              </a:rPr>
              <a:t>lamina propria.</a:t>
            </a:r>
            <a:endParaRPr lang="el-GR" sz="1200" b="0" i="0" u="none" strike="noStrike" kern="1200" baseline="0" dirty="0">
              <a:solidFill>
                <a:schemeClr val="tx1"/>
              </a:solidFill>
              <a:latin typeface="+mn-lt"/>
              <a:ea typeface="+mn-ea"/>
              <a:cs typeface="+mn-cs"/>
            </a:endParaRPr>
          </a:p>
          <a:p>
            <a:r>
              <a:rPr lang="el-GR" sz="1200" b="0" i="0" u="none" strike="noStrike" kern="1200" baseline="0" dirty="0">
                <a:solidFill>
                  <a:schemeClr val="tx1"/>
                </a:solidFill>
                <a:latin typeface="+mn-lt"/>
                <a:ea typeface="+mn-ea"/>
                <a:cs typeface="+mn-cs"/>
              </a:rPr>
              <a:t>Η πηκτική ικανότητα του </a:t>
            </a:r>
            <a:r>
              <a:rPr lang="en-US" sz="1200" b="0" i="0" u="none" strike="noStrike" kern="1200" baseline="0" dirty="0">
                <a:solidFill>
                  <a:schemeClr val="tx1"/>
                </a:solidFill>
                <a:latin typeface="+mn-lt"/>
                <a:ea typeface="+mn-ea"/>
                <a:cs typeface="+mn-cs"/>
              </a:rPr>
              <a:t>APC </a:t>
            </a:r>
            <a:r>
              <a:rPr lang="el-GR" sz="1200" b="0" i="0" u="none" strike="noStrike" kern="1200" baseline="0" dirty="0">
                <a:solidFill>
                  <a:schemeClr val="tx1"/>
                </a:solidFill>
                <a:latin typeface="+mn-lt"/>
                <a:ea typeface="+mn-ea"/>
                <a:cs typeface="+mn-cs"/>
              </a:rPr>
              <a:t>σπάνια</a:t>
            </a:r>
            <a:r>
              <a:rPr lang="en-US" sz="1200" b="0" i="0" u="none" strike="noStrike" kern="1200" baseline="0" dirty="0">
                <a:solidFill>
                  <a:schemeClr val="tx1"/>
                </a:solidFill>
                <a:latin typeface="+mn-lt"/>
                <a:ea typeface="+mn-ea"/>
                <a:cs typeface="+mn-cs"/>
              </a:rPr>
              <a:t> (4.8%) </a:t>
            </a:r>
            <a:r>
              <a:rPr lang="el-GR" sz="1200" b="0" i="0" u="none" strike="noStrike" kern="1200" baseline="0" dirty="0">
                <a:solidFill>
                  <a:schemeClr val="tx1"/>
                </a:solidFill>
                <a:latin typeface="+mn-lt"/>
                <a:ea typeface="+mn-ea"/>
                <a:cs typeface="+mn-cs"/>
              </a:rPr>
              <a:t>πιάνει το πλήρες πάχος της </a:t>
            </a:r>
            <a:r>
              <a:rPr lang="en-US" sz="1200" b="0" i="0" u="none" strike="noStrike" kern="1200" baseline="0" dirty="0">
                <a:solidFill>
                  <a:schemeClr val="tx1"/>
                </a:solidFill>
                <a:latin typeface="+mn-lt"/>
                <a:ea typeface="+mn-ea"/>
                <a:cs typeface="+mn-cs"/>
              </a:rPr>
              <a:t> lamina</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propria.</a:t>
            </a:r>
            <a:endParaRPr lang="el-GR" sz="1200" b="0" i="0" u="none" strike="noStrike" kern="1200" baseline="0" dirty="0">
              <a:solidFill>
                <a:schemeClr val="tx1"/>
              </a:solidFill>
              <a:latin typeface="+mn-lt"/>
              <a:ea typeface="+mn-ea"/>
              <a:cs typeface="+mn-cs"/>
            </a:endParaRPr>
          </a:p>
          <a:p>
            <a:r>
              <a:rPr lang="el-GR" sz="1200" b="0" i="0" u="none" strike="noStrike" kern="1200" baseline="0" dirty="0">
                <a:solidFill>
                  <a:schemeClr val="tx1"/>
                </a:solidFill>
                <a:latin typeface="+mn-lt"/>
                <a:ea typeface="+mn-ea"/>
                <a:cs typeface="+mn-cs"/>
              </a:rPr>
              <a:t>Για να γίνει πηκτικότητα όλου του τοιχώματος της </a:t>
            </a:r>
            <a:r>
              <a:rPr lang="en-US" sz="1200" b="1" i="0" u="none" strike="noStrike" kern="1200" baseline="0" dirty="0">
                <a:solidFill>
                  <a:schemeClr val="tx1"/>
                </a:solidFill>
                <a:latin typeface="+mn-lt"/>
                <a:ea typeface="+mn-ea"/>
                <a:cs typeface="+mn-cs"/>
              </a:rPr>
              <a:t>lamina propria </a:t>
            </a:r>
            <a:r>
              <a:rPr lang="el-GR" sz="1200" b="1" i="0" u="none" strike="noStrike" kern="1200" baseline="0" dirty="0">
                <a:solidFill>
                  <a:schemeClr val="tx1"/>
                </a:solidFill>
                <a:latin typeface="+mn-lt"/>
                <a:ea typeface="+mn-ea"/>
                <a:cs typeface="+mn-cs"/>
              </a:rPr>
              <a:t>χρειάζονται &gt;</a:t>
            </a:r>
            <a:r>
              <a:rPr lang="en-US" sz="1200" b="1" i="0" u="none" strike="noStrike" kern="1200" baseline="0" dirty="0">
                <a:solidFill>
                  <a:schemeClr val="tx1"/>
                </a:solidFill>
                <a:latin typeface="+mn-lt"/>
                <a:ea typeface="+mn-ea"/>
                <a:cs typeface="+mn-cs"/>
              </a:rPr>
              <a:t>90-Watts </a:t>
            </a:r>
            <a:r>
              <a:rPr lang="el-GR" sz="1200" b="1" i="0" u="none" strike="noStrike" kern="1200" baseline="0" dirty="0">
                <a:solidFill>
                  <a:schemeClr val="tx1"/>
                </a:solidFill>
                <a:latin typeface="+mn-lt"/>
                <a:ea typeface="+mn-ea"/>
                <a:cs typeface="+mn-cs"/>
              </a:rPr>
              <a:t>που είναι &gt;&gt;&gt;από τις </a:t>
            </a:r>
            <a:r>
              <a:rPr lang="el-GR" sz="1200" b="1" i="0" u="none" strike="noStrike" kern="1200" baseline="0" dirty="0" err="1">
                <a:solidFill>
                  <a:schemeClr val="tx1"/>
                </a:solidFill>
                <a:latin typeface="+mn-lt"/>
                <a:ea typeface="+mn-ea"/>
                <a:cs typeface="+mn-cs"/>
              </a:rPr>
              <a:t>συνηθεις</a:t>
            </a:r>
            <a:r>
              <a:rPr lang="el-GR" sz="1200" b="1" i="0" u="none" strike="noStrike" kern="1200" baseline="0" dirty="0">
                <a:solidFill>
                  <a:schemeClr val="tx1"/>
                </a:solidFill>
                <a:latin typeface="+mn-lt"/>
                <a:ea typeface="+mn-ea"/>
                <a:cs typeface="+mn-cs"/>
              </a:rPr>
              <a:t> ενδείξεις </a:t>
            </a:r>
            <a:r>
              <a:rPr lang="en-US" sz="1200" b="0" i="0" u="none" strike="noStrike" kern="1200" baseline="0" dirty="0">
                <a:solidFill>
                  <a:schemeClr val="tx1"/>
                </a:solidFill>
                <a:latin typeface="+mn-lt"/>
                <a:ea typeface="+mn-ea"/>
                <a:cs typeface="+mn-cs"/>
              </a:rPr>
              <a:t> (</a:t>
            </a:r>
            <a:r>
              <a:rPr lang="en-US" sz="1200" b="1" i="0" u="none" strike="noStrike" kern="1200" baseline="0" dirty="0">
                <a:solidFill>
                  <a:schemeClr val="tx1"/>
                </a:solidFill>
                <a:latin typeface="+mn-lt"/>
                <a:ea typeface="+mn-ea"/>
                <a:cs typeface="+mn-cs"/>
              </a:rPr>
              <a:t>30-80 W</a:t>
            </a:r>
            <a:r>
              <a:rPr lang="en-US" sz="1200" b="0" i="0" u="none" strike="noStrike" kern="1200" baseline="0" dirty="0">
                <a:solidFill>
                  <a:schemeClr val="tx1"/>
                </a:solidFill>
                <a:latin typeface="+mn-lt"/>
                <a:ea typeface="+mn-ea"/>
                <a:cs typeface="+mn-cs"/>
              </a:rPr>
              <a:t>)</a:t>
            </a:r>
            <a:r>
              <a:rPr lang="el-GR" sz="1200" b="0" i="0" u="none" strike="noStrike" kern="1200" baseline="0" dirty="0">
                <a:solidFill>
                  <a:schemeClr val="tx1"/>
                </a:solidFill>
                <a:latin typeface="+mn-lt"/>
                <a:ea typeface="+mn-ea"/>
                <a:cs typeface="+mn-cs"/>
              </a:rPr>
              <a:t> που χρησιμοποιούμε για τη θεραπεία του </a:t>
            </a:r>
            <a:r>
              <a:rPr lang="en-US" sz="1200" b="0" i="0" u="none" strike="noStrike" kern="1200" baseline="0" dirty="0">
                <a:solidFill>
                  <a:schemeClr val="tx1"/>
                </a:solidFill>
                <a:latin typeface="+mn-lt"/>
                <a:ea typeface="+mn-ea"/>
                <a:cs typeface="+mn-cs"/>
              </a:rPr>
              <a:t>GAVE</a:t>
            </a:r>
            <a:r>
              <a:rPr lang="el-GR" sz="1200" b="0" i="0" u="none" strike="noStrike" kern="1200" baseline="0" dirty="0">
                <a:solidFill>
                  <a:schemeClr val="tx1"/>
                </a:solidFill>
                <a:latin typeface="+mn-lt"/>
                <a:ea typeface="+mn-ea"/>
                <a:cs typeface="+mn-cs"/>
              </a:rPr>
              <a:t>.</a:t>
            </a:r>
            <a:endParaRPr lang="el-GR" dirty="0"/>
          </a:p>
        </p:txBody>
      </p:sp>
      <p:sp>
        <p:nvSpPr>
          <p:cNvPr id="4" name="Θέση αριθμού διαφάνειας 3"/>
          <p:cNvSpPr>
            <a:spLocks noGrp="1"/>
          </p:cNvSpPr>
          <p:nvPr>
            <p:ph type="sldNum" sz="quarter" idx="5"/>
          </p:nvPr>
        </p:nvSpPr>
        <p:spPr/>
        <p:txBody>
          <a:bodyPr/>
          <a:lstStyle/>
          <a:p>
            <a:fld id="{F465F92A-DAB9-4A6A-8694-5CD6BA587D23}" type="slidenum">
              <a:rPr lang="el-GR" smtClean="0"/>
              <a:pPr/>
              <a:t>21</a:t>
            </a:fld>
            <a:endParaRPr lang="el-GR"/>
          </a:p>
        </p:txBody>
      </p:sp>
    </p:spTree>
    <p:extLst>
      <p:ext uri="{BB962C8B-B14F-4D97-AF65-F5344CB8AC3E}">
        <p14:creationId xmlns:p14="http://schemas.microsoft.com/office/powerpoint/2010/main" val="3587244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miter lim="800000"/>
            <a:headEnd/>
            <a:tailEnd/>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45BB88-FD90-471A-986D-9A0AD51B3DDF}" type="slidenum">
              <a:rPr kumimoji="0" lang="el-GR"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l-GR"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r>
              <a:rPr lang="el-GR" sz="1200" b="0" i="0" u="none" strike="noStrike" kern="1200" baseline="0" dirty="0">
                <a:solidFill>
                  <a:schemeClr val="tx1"/>
                </a:solidFill>
                <a:latin typeface="+mn-lt"/>
                <a:ea typeface="+mn-ea"/>
                <a:cs typeface="+mn-cs"/>
              </a:rPr>
              <a:t>Επίτευξη της αιμόστασης και την πρόληψη της </a:t>
            </a:r>
            <a:r>
              <a:rPr lang="el-GR" sz="1200" b="0" i="0" u="none" strike="noStrike" kern="1200" baseline="0" dirty="0" err="1">
                <a:solidFill>
                  <a:schemeClr val="tx1"/>
                </a:solidFill>
                <a:latin typeface="+mn-lt"/>
                <a:ea typeface="+mn-ea"/>
                <a:cs typeface="+mn-cs"/>
              </a:rPr>
              <a:t>υποτροπιάζιουσας</a:t>
            </a:r>
            <a:r>
              <a:rPr lang="el-GR" sz="1200" b="0" i="0" u="none" strike="noStrike" kern="1200" baseline="0" dirty="0">
                <a:solidFill>
                  <a:schemeClr val="tx1"/>
                </a:solidFill>
                <a:latin typeface="+mn-lt"/>
                <a:ea typeface="+mn-ea"/>
                <a:cs typeface="+mn-cs"/>
              </a:rPr>
              <a:t> αιμορραγίας ελκών με παρουσία αγγείων. Πρέπει να τα κρατάμε όσο γίνεται πιο κοντά στο ενδοσκόπιο, που επιτρέπει στον </a:t>
            </a:r>
            <a:r>
              <a:rPr lang="el-GR" sz="1200" b="0" i="0" u="none" strike="noStrike" kern="1200" baseline="0" dirty="0" err="1">
                <a:solidFill>
                  <a:schemeClr val="tx1"/>
                </a:solidFill>
                <a:latin typeface="+mn-lt"/>
                <a:ea typeface="+mn-ea"/>
                <a:cs typeface="+mn-cs"/>
              </a:rPr>
              <a:t>ενδοσκόπο</a:t>
            </a:r>
            <a:r>
              <a:rPr lang="el-GR" sz="1200" b="0" i="0" u="none" strike="noStrike" kern="1200" baseline="0" dirty="0">
                <a:solidFill>
                  <a:schemeClr val="tx1"/>
                </a:solidFill>
                <a:latin typeface="+mn-lt"/>
                <a:ea typeface="+mn-ea"/>
                <a:cs typeface="+mn-cs"/>
              </a:rPr>
              <a:t> να επιτυγχάνει μέγιστη </a:t>
            </a:r>
            <a:r>
              <a:rPr lang="en-US" sz="1200" b="0" i="0" u="none" strike="noStrike" kern="1200" baseline="0" dirty="0">
                <a:solidFill>
                  <a:schemeClr val="tx1"/>
                </a:solidFill>
                <a:latin typeface="+mn-lt"/>
                <a:ea typeface="+mn-ea"/>
                <a:cs typeface="+mn-cs"/>
              </a:rPr>
              <a:t>downward force on the clip during application and increases</a:t>
            </a:r>
            <a:r>
              <a:rPr lang="el-GR"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precision. </a:t>
            </a:r>
            <a:endParaRPr lang="el-GR" sz="1200" b="0" i="0" u="none" strike="noStrike" kern="1200" baseline="0" dirty="0">
              <a:solidFill>
                <a:schemeClr val="tx1"/>
              </a:solidFill>
              <a:latin typeface="+mn-lt"/>
              <a:ea typeface="+mn-ea"/>
              <a:cs typeface="+mn-cs"/>
            </a:endParaRPr>
          </a:p>
          <a:p>
            <a:r>
              <a:rPr lang="el-GR" sz="1200" b="0" i="0" u="none" strike="noStrike" kern="1200" baseline="0" dirty="0">
                <a:solidFill>
                  <a:schemeClr val="tx1"/>
                </a:solidFill>
                <a:latin typeface="+mn-lt"/>
                <a:ea typeface="+mn-ea"/>
                <a:cs typeface="+mn-cs"/>
              </a:rPr>
              <a:t>Ελαφρά κάτω από την βάση της αρτηρίας για να παγιδευτεί ο παρακείμενος ιστός. Όταν μπει σε καλή θέση κλείνουμε αργά. Η ταυτόχρονη αναρρόφηση μπορεί να αυξήσει τον ιστό που κλείνουμε, </a:t>
            </a:r>
            <a:r>
              <a:rPr lang="el-GR" sz="1200" b="1" i="0" u="none" strike="noStrike" kern="1200" baseline="0" dirty="0">
                <a:solidFill>
                  <a:schemeClr val="tx1"/>
                </a:solidFill>
                <a:latin typeface="+mn-lt"/>
                <a:ea typeface="+mn-ea"/>
                <a:cs typeface="+mn-cs"/>
              </a:rPr>
              <a:t>Όταν μπει σωστά, η </a:t>
            </a:r>
            <a:r>
              <a:rPr lang="el-GR" sz="1200" b="1" i="0" u="none" strike="noStrike" kern="1200" baseline="0" dirty="0" err="1">
                <a:solidFill>
                  <a:schemeClr val="tx1"/>
                </a:solidFill>
                <a:latin typeface="+mn-lt"/>
                <a:ea typeface="+mn-ea"/>
                <a:cs typeface="+mn-cs"/>
              </a:rPr>
              <a:t>μονοθεραπεία</a:t>
            </a:r>
            <a:r>
              <a:rPr lang="el-GR" sz="1200" b="1" i="0" u="none" strike="noStrike" kern="1200" baseline="0" dirty="0">
                <a:solidFill>
                  <a:schemeClr val="tx1"/>
                </a:solidFill>
                <a:latin typeface="+mn-lt"/>
                <a:ea typeface="+mn-ea"/>
                <a:cs typeface="+mn-cs"/>
              </a:rPr>
              <a:t> με </a:t>
            </a:r>
            <a:r>
              <a:rPr lang="en-US" sz="1200" b="1" i="0" u="none" strike="noStrike" kern="1200" baseline="0" dirty="0">
                <a:solidFill>
                  <a:schemeClr val="tx1"/>
                </a:solidFill>
                <a:latin typeface="+mn-lt"/>
                <a:ea typeface="+mn-ea"/>
                <a:cs typeface="+mn-cs"/>
              </a:rPr>
              <a:t>clips</a:t>
            </a:r>
            <a:r>
              <a:rPr lang="el-GR" sz="1200" b="1" i="0" u="none" strike="noStrike" kern="1200" baseline="0" dirty="0">
                <a:solidFill>
                  <a:schemeClr val="tx1"/>
                </a:solidFill>
                <a:latin typeface="+mn-lt"/>
                <a:ea typeface="+mn-ea"/>
                <a:cs typeface="+mn-cs"/>
              </a:rPr>
              <a:t> είναι το ίδιο αποτελεσματική με την συνδυαστική θεραπεία.</a:t>
            </a: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279969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bg>
      <p:bgRef idx="1002">
        <a:schemeClr val="bg2"/>
      </p:bgRef>
    </p:bg>
    <p:spTree>
      <p:nvGrpSpPr>
        <p:cNvPr id="1" name=""/>
        <p:cNvGrpSpPr/>
        <p:nvPr/>
      </p:nvGrpSpPr>
      <p:grpSpPr>
        <a:xfrm>
          <a:off x="0" y="0"/>
          <a:ext cx="0" cy="0"/>
          <a:chOff x="0" y="0"/>
          <a:chExt cx="0" cy="0"/>
        </a:xfrm>
      </p:grpSpPr>
      <p:sp>
        <p:nvSpPr>
          <p:cNvPr id="9" name="8 - Τίτλος"/>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a:t>Kλικ για επεξεργασία του τίτλου</a:t>
            </a:r>
            <a:endParaRPr kumimoji="0" lang="en-US"/>
          </a:p>
        </p:txBody>
      </p:sp>
      <p:sp>
        <p:nvSpPr>
          <p:cNvPr id="17" name="16 - Υπότιτλος"/>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a:t>Κάντε κλικ για να επεξεργαστείτε τον υπότιτλο του υποδείγματος</a:t>
            </a:r>
            <a:endParaRPr kumimoji="0" lang="en-US"/>
          </a:p>
        </p:txBody>
      </p:sp>
      <p:sp>
        <p:nvSpPr>
          <p:cNvPr id="30" name="29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19" name="18 - Θέση υποσέλιδου"/>
          <p:cNvSpPr>
            <a:spLocks noGrp="1"/>
          </p:cNvSpPr>
          <p:nvPr>
            <p:ph type="ftr" sz="quarter" idx="11"/>
          </p:nvPr>
        </p:nvSpPr>
        <p:spPr/>
        <p:txBody>
          <a:bodyPr/>
          <a:lstStyle/>
          <a:p>
            <a:endParaRPr lang="el-GR"/>
          </a:p>
        </p:txBody>
      </p:sp>
      <p:sp>
        <p:nvSpPr>
          <p:cNvPr id="27" name="2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914401"/>
            <a:ext cx="2057400" cy="5211763"/>
          </a:xfrm>
        </p:spPr>
        <p:txBody>
          <a:bodyPr vert="eaVert"/>
          <a:lstStyle/>
          <a:p>
            <a:r>
              <a:rPr kumimoji="0" lang="el-GR"/>
              <a:t>Kλικ για επεξεργασία του τίτλου</a:t>
            </a:r>
            <a:endParaRPr kumimoji="0" lang="en-US"/>
          </a:p>
        </p:txBody>
      </p:sp>
      <p:sp>
        <p:nvSpPr>
          <p:cNvPr id="3" name="2 - Θέση κατακόρυφου κειμένου"/>
          <p:cNvSpPr>
            <a:spLocks noGrp="1"/>
          </p:cNvSpPr>
          <p:nvPr>
            <p:ph type="body" orient="vert" idx="1"/>
          </p:nvPr>
        </p:nvSpPr>
        <p:spPr>
          <a:xfrm>
            <a:off x="457200" y="914401"/>
            <a:ext cx="6019800" cy="5211763"/>
          </a:xfrm>
        </p:spPr>
        <p:txBody>
          <a:bodyPr vert="eaVert"/>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7813"/>
            <a:ext cx="8229600" cy="1143000"/>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457200" y="1600200"/>
            <a:ext cx="8229600" cy="4530725"/>
          </a:xfrm>
        </p:spPr>
        <p:txBody>
          <a:bodyPr/>
          <a:lstStyle/>
          <a:p>
            <a:pPr lvl="0"/>
            <a:endParaRPr lang="el-GR" noProof="0"/>
          </a:p>
        </p:txBody>
      </p:sp>
      <p:sp>
        <p:nvSpPr>
          <p:cNvPr id="4" name="Rectangle 44"/>
          <p:cNvSpPr>
            <a:spLocks noGrp="1" noChangeArrowheads="1"/>
          </p:cNvSpPr>
          <p:nvPr>
            <p:ph type="dt" sz="half" idx="10"/>
          </p:nvPr>
        </p:nvSpPr>
        <p:spPr>
          <a:ln/>
        </p:spPr>
        <p:txBody>
          <a:bodyPr/>
          <a:lstStyle>
            <a:lvl1pPr>
              <a:defRPr/>
            </a:lvl1pPr>
          </a:lstStyle>
          <a:p>
            <a:pPr>
              <a:defRPr/>
            </a:pPr>
            <a:endParaRPr lang="el-GR">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l-GR">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D32C032-6EA5-4658-933F-42FE311CD427}" type="slidenum">
              <a:rPr lang="el-GR" altLang="en-US">
                <a:solidFill>
                  <a:srgbClr val="FFFFFF"/>
                </a:solidFill>
              </a:rPr>
              <a:pPr/>
              <a:t>‹#›</a:t>
            </a:fld>
            <a:endParaRPr lang="el-GR" altLang="en-US">
              <a:solidFill>
                <a:srgbClr val="FFFFFF"/>
              </a:solidFill>
            </a:endParaRPr>
          </a:p>
        </p:txBody>
      </p:sp>
    </p:spTree>
    <p:extLst>
      <p:ext uri="{BB962C8B-B14F-4D97-AF65-F5344CB8AC3E}">
        <p14:creationId xmlns:p14="http://schemas.microsoft.com/office/powerpoint/2010/main" val="1735403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idx="1"/>
          </p:nvPr>
        </p:nvSpPr>
        <p:spPr/>
        <p:txBody>
          <a:body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bg>
      <p:bgRef idx="1002">
        <a:schemeClr val="bg2"/>
      </p:bgRef>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a:lstStyle/>
          <a:p>
            <a:r>
              <a:rPr kumimoji="0" lang="el-GR"/>
              <a:t>Kλικ για επεξεργασία του τίτλου</a:t>
            </a:r>
            <a:endParaRPr kumimoji="0" lang="en-US"/>
          </a:p>
        </p:txBody>
      </p:sp>
      <p:sp>
        <p:nvSpPr>
          <p:cNvPr id="3" name="2 - Θέση περιεχομένου"/>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4" name="3 - Θέση περιεχομένου"/>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229600" cy="1143000"/>
          </a:xfrm>
        </p:spPr>
        <p:txBody>
          <a:bodyPr tIns="45720" anchor="b"/>
          <a:lstStyle>
            <a:lvl1pPr>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4" name="3 - Θέση κειμένου"/>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l-GR"/>
              <a:t>Kλικ για επεξεργασία των στυλ του υποδείγματος</a:t>
            </a:r>
          </a:p>
        </p:txBody>
      </p:sp>
      <p:sp>
        <p:nvSpPr>
          <p:cNvPr id="5" name="4 - Θέση περιεχομένου"/>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6" name="5 - Θέση περιεχομένου"/>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l-GR"/>
              <a:t>Kλικ για επεξεργασία του τίτλου</a:t>
            </a:r>
            <a:endParaRPr kumimoji="0" lang="en-US"/>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l-GR"/>
              <a:t>Kλικ για επεξεργασία του τίτλου</a:t>
            </a:r>
            <a:endParaRPr kumimoji="0" lang="en-US"/>
          </a:p>
        </p:txBody>
      </p:sp>
      <p:sp>
        <p:nvSpPr>
          <p:cNvPr id="3" name="2 - Θέση κειμένου"/>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l-GR"/>
              <a:t>Kλικ για επεξεργασία των στυλ του υποδείγματος</a:t>
            </a:r>
          </a:p>
        </p:txBody>
      </p:sp>
      <p:sp>
        <p:nvSpPr>
          <p:cNvPr id="4" name="3 - Θέση περιεχομένου"/>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l-GR"/>
              <a:t>Kλικ για επεξεργασία των στυλ του υποδείγματος</a:t>
            </a:r>
          </a:p>
          <a:p>
            <a:pPr lvl="1" eaLnBrk="1" latinLnBrk="0" hangingPunct="1"/>
            <a:r>
              <a:rPr lang="el-GR"/>
              <a:t>Δεύτερου επιπέδου</a:t>
            </a:r>
          </a:p>
          <a:p>
            <a:pPr lvl="2" eaLnBrk="1" latinLnBrk="0" hangingPunct="1"/>
            <a:r>
              <a:rPr lang="el-GR"/>
              <a:t>Τρίτου επιπέδου</a:t>
            </a:r>
          </a:p>
          <a:p>
            <a:pPr lvl="3" eaLnBrk="1" latinLnBrk="0" hangingPunct="1"/>
            <a:r>
              <a:rPr lang="el-GR"/>
              <a:t>Τέταρτου επιπέδου</a:t>
            </a:r>
          </a:p>
          <a:p>
            <a:pPr lvl="4" eaLnBrk="1" latinLnBrk="0" hangingPunct="1"/>
            <a:r>
              <a:rPr lang="el-GR"/>
              <a:t>Πέμπτου επιπέδου</a:t>
            </a:r>
            <a:endParaRPr kumimoji="0" lang="en-US"/>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9" name="8 - Ψαλίδισμα και στρογγύλεμα μίας γωνίας του ορθογωνίου"/>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 Ορθογώνιο τρίγωνο"/>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 Τίτλος"/>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l-GR"/>
              <a:t>Kλικ για επεξεργασία του τίτλου</a:t>
            </a:r>
            <a:endParaRPr kumimoji="0" lang="en-US"/>
          </a:p>
        </p:txBody>
      </p:sp>
      <p:sp>
        <p:nvSpPr>
          <p:cNvPr id="4" name="3 - Θέση κειμένου"/>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21/9/2025</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a:xfrm>
            <a:off x="8077200" y="6356350"/>
            <a:ext cx="609600" cy="365125"/>
          </a:xfrm>
        </p:spPr>
        <p:txBody>
          <a:bodyPr/>
          <a:lstStyle/>
          <a:p>
            <a:fld id="{D3F1D1C4-C2D9-4231-9FB2-B2D9D97AA41D}" type="slidenum">
              <a:rPr lang="el-GR" smtClean="0"/>
              <a:pPr/>
              <a:t>‹#›</a:t>
            </a:fld>
            <a:endParaRPr lang="el-GR"/>
          </a:p>
        </p:txBody>
      </p:sp>
      <p:sp>
        <p:nvSpPr>
          <p:cNvPr id="3" name="2 - Θέση εικόνας"/>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l-GR"/>
              <a:t>Κάντε κλικ στο εικονίδιο για να προσθέσετε μια εικόνα</a:t>
            </a:r>
            <a:endParaRPr kumimoji="0" lang="en-US" dirty="0"/>
          </a:p>
        </p:txBody>
      </p:sp>
      <p:sp>
        <p:nvSpPr>
          <p:cNvPr id="10" name="9 - Ελεύθερη σχεδίαση"/>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 Ελεύθερη σχεδίαση"/>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 Ελεύθερη σχεδίαση"/>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 Ελεύθερη σχεδίαση"/>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 Θέση τίτλου"/>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l-GR"/>
              <a:t>Kλικ για επεξεργασία του τίτλου</a:t>
            </a:r>
            <a:endParaRPr kumimoji="0" lang="en-US"/>
          </a:p>
        </p:txBody>
      </p:sp>
      <p:sp>
        <p:nvSpPr>
          <p:cNvPr id="30" name="29 - Θέση κειμένου"/>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l-GR"/>
              <a:t>Kλικ για επεξεργασία των στυλ του υποδείγματος</a:t>
            </a:r>
          </a:p>
          <a:p>
            <a:pPr lvl="1" eaLnBrk="1" latinLnBrk="0" hangingPunct="1"/>
            <a:r>
              <a:rPr kumimoji="0" lang="el-GR"/>
              <a:t>Δεύτερου επιπέδου</a:t>
            </a:r>
          </a:p>
          <a:p>
            <a:pPr lvl="2" eaLnBrk="1" latinLnBrk="0" hangingPunct="1"/>
            <a:r>
              <a:rPr kumimoji="0" lang="el-GR"/>
              <a:t>Τρίτου επιπέδου</a:t>
            </a:r>
          </a:p>
          <a:p>
            <a:pPr lvl="3" eaLnBrk="1" latinLnBrk="0" hangingPunct="1"/>
            <a:r>
              <a:rPr kumimoji="0" lang="el-GR"/>
              <a:t>Τέταρτου επιπέδου</a:t>
            </a:r>
          </a:p>
          <a:p>
            <a:pPr lvl="4" eaLnBrk="1" latinLnBrk="0" hangingPunct="1"/>
            <a:r>
              <a:rPr kumimoji="0" lang="el-GR"/>
              <a:t>Πέμπτου επιπέδου</a:t>
            </a:r>
            <a:endParaRPr kumimoji="0" lang="en-US"/>
          </a:p>
        </p:txBody>
      </p:sp>
      <p:sp>
        <p:nvSpPr>
          <p:cNvPr id="10" name="9 - Θέση ημερομηνίας"/>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342CEA3-3058-4D43-AE35-B3DA76CB4003}" type="datetimeFigureOut">
              <a:rPr lang="el-GR" smtClean="0"/>
              <a:pPr/>
              <a:t>21/9/2025</a:t>
            </a:fld>
            <a:endParaRPr lang="el-GR"/>
          </a:p>
        </p:txBody>
      </p:sp>
      <p:sp>
        <p:nvSpPr>
          <p:cNvPr id="22" name="21 - Θέση υποσέλιδου"/>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l-GR"/>
          </a:p>
        </p:txBody>
      </p:sp>
      <p:sp>
        <p:nvSpPr>
          <p:cNvPr id="18" name="17 - Θέση αριθμού διαφάνειας"/>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3F1D1C4-C2D9-4231-9FB2-B2D9D97AA41D}" type="slidenum">
              <a:rPr lang="el-GR" smtClean="0"/>
              <a:pPr/>
              <a:t>‹#›</a:t>
            </a:fld>
            <a:endParaRPr lang="el-GR"/>
          </a:p>
        </p:txBody>
      </p:sp>
      <p:grpSp>
        <p:nvGrpSpPr>
          <p:cNvPr id="2" name="1 - Ομάδα"/>
          <p:cNvGrpSpPr/>
          <p:nvPr/>
        </p:nvGrpSpPr>
        <p:grpSpPr>
          <a:xfrm>
            <a:off x="-19017" y="202408"/>
            <a:ext cx="9180548" cy="649224"/>
            <a:chOff x="-19045" y="216550"/>
            <a:chExt cx="9180548" cy="649224"/>
          </a:xfrm>
        </p:grpSpPr>
        <p:sp>
          <p:nvSpPr>
            <p:cNvPr id="12" name="11 - Ελεύθερη σχεδίαση"/>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 Ελεύθερη σχεδίαση"/>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wmf"/><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9.emf"/></Relationships>
</file>

<file path=ppt/slides/_rels/slide32.xml.rels><?xml version="1.0" encoding="UTF-8" standalone="yes"?>
<Relationships xmlns="http://schemas.openxmlformats.org/package/2006/relationships"><Relationship Id="rId3" Type="http://schemas.openxmlformats.org/officeDocument/2006/relationships/image" Target="../media/image50.emf"/><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8"/>
          <p:cNvSpPr>
            <a:spLocks noGrp="1" noChangeArrowheads="1"/>
          </p:cNvSpPr>
          <p:nvPr>
            <p:ph type="title"/>
          </p:nvPr>
        </p:nvSpPr>
        <p:spPr>
          <a:xfrm>
            <a:off x="467544" y="274638"/>
            <a:ext cx="8219256" cy="1143000"/>
          </a:xfrm>
        </p:spPr>
        <p:txBody>
          <a:bodyPr/>
          <a:lstStyle/>
          <a:p>
            <a:pPr algn="ctr"/>
            <a:r>
              <a:rPr lang="el-GR" sz="3200" dirty="0">
                <a:latin typeface="Arial" panose="020B0604020202020204" pitchFamily="34" charset="0"/>
                <a:cs typeface="Arial" panose="020B0604020202020204" pitchFamily="34" charset="0"/>
              </a:rPr>
              <a:t>Ο ρόλος της Ενδοσκόπησης στην αιμορραγία ανώτερου πεπτικού</a:t>
            </a:r>
          </a:p>
        </p:txBody>
      </p:sp>
      <p:pic>
        <p:nvPicPr>
          <p:cNvPr id="8" name="Θέση περιεχομένου 7">
            <a:extLst>
              <a:ext uri="{FF2B5EF4-FFF2-40B4-BE49-F238E27FC236}">
                <a16:creationId xmlns:a16="http://schemas.microsoft.com/office/drawing/2014/main" id="{7F55A9EF-00B2-4BBC-8D90-488113C922AB}"/>
              </a:ext>
            </a:extLst>
          </p:cNvPr>
          <p:cNvPicPr>
            <a:picLocks noGrp="1" noChangeAspect="1"/>
          </p:cNvPicPr>
          <p:nvPr>
            <p:ph sz="half" idx="1"/>
          </p:nvPr>
        </p:nvPicPr>
        <p:blipFill rotWithShape="1">
          <a:blip r:embed="rId3" cstate="print"/>
          <a:srcRect l="50180" t="1962"/>
          <a:stretch/>
        </p:blipFill>
        <p:spPr>
          <a:xfrm>
            <a:off x="5292080" y="2107864"/>
            <a:ext cx="3188990" cy="3049328"/>
          </a:xfrm>
          <a:prstGeom prst="rect">
            <a:avLst/>
          </a:prstGeom>
        </p:spPr>
      </p:pic>
      <p:pic>
        <p:nvPicPr>
          <p:cNvPr id="4" name="Θέση περιεχομένου 3">
            <a:extLst>
              <a:ext uri="{FF2B5EF4-FFF2-40B4-BE49-F238E27FC236}">
                <a16:creationId xmlns:a16="http://schemas.microsoft.com/office/drawing/2014/main" id="{E44B46FB-B240-4CE6-94AB-4CDCF0EA11E0}"/>
              </a:ext>
            </a:extLst>
          </p:cNvPr>
          <p:cNvPicPr>
            <a:picLocks noGrp="1" noChangeAspect="1"/>
          </p:cNvPicPr>
          <p:nvPr>
            <p:ph sz="half" idx="2"/>
          </p:nvPr>
        </p:nvPicPr>
        <p:blipFill>
          <a:blip r:embed="rId4" cstate="print"/>
          <a:stretch>
            <a:fillRect/>
          </a:stretch>
        </p:blipFill>
        <p:spPr>
          <a:xfrm>
            <a:off x="662930" y="2086787"/>
            <a:ext cx="3353644" cy="3244275"/>
          </a:xfrm>
          <a:prstGeom prst="rect">
            <a:avLst/>
          </a:prstGeom>
        </p:spPr>
      </p:pic>
      <p:sp>
        <p:nvSpPr>
          <p:cNvPr id="7" name="6 - TextBox"/>
          <p:cNvSpPr txBox="1"/>
          <p:nvPr/>
        </p:nvSpPr>
        <p:spPr>
          <a:xfrm>
            <a:off x="2339752" y="6021288"/>
            <a:ext cx="6048672" cy="646331"/>
          </a:xfrm>
          <a:prstGeom prst="rect">
            <a:avLst/>
          </a:prstGeom>
          <a:noFill/>
        </p:spPr>
        <p:txBody>
          <a:bodyPr wrap="square" rtlCol="0">
            <a:spAutoFit/>
          </a:bodyPr>
          <a:lstStyle/>
          <a:p>
            <a:pPr algn="r"/>
            <a:r>
              <a:rPr lang="el-GR" dirty="0">
                <a:latin typeface="Arial" panose="020B0604020202020204" pitchFamily="34" charset="0"/>
                <a:cs typeface="Arial" panose="020B0604020202020204" pitchFamily="34" charset="0"/>
              </a:rPr>
              <a:t>Γ.Ι. Θεοχάρης. Διευθυντής ΕΣΥ</a:t>
            </a:r>
          </a:p>
          <a:p>
            <a:pPr algn="r"/>
            <a:r>
              <a:rPr lang="el-GR" dirty="0">
                <a:latin typeface="Arial" panose="020B0604020202020204" pitchFamily="34" charset="0"/>
                <a:cs typeface="Arial" panose="020B0604020202020204" pitchFamily="34" charset="0"/>
              </a:rPr>
              <a:t>Γαστρεντερολόγος. ΠΝΠ Ρίου</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F3DE1D-33F1-BA90-1294-7B1BD60CF098}"/>
              </a:ext>
            </a:extLst>
          </p:cNvPr>
          <p:cNvSpPr>
            <a:spLocks noGrp="1"/>
          </p:cNvSpPr>
          <p:nvPr>
            <p:ph type="title"/>
          </p:nvPr>
        </p:nvSpPr>
        <p:spPr>
          <a:xfrm>
            <a:off x="457200" y="229792"/>
            <a:ext cx="8229600" cy="1143000"/>
          </a:xfrm>
        </p:spPr>
        <p:txBody>
          <a:bodyPr/>
          <a:lstStyle/>
          <a:p>
            <a:endParaRPr lang="el-GR" dirty="0"/>
          </a:p>
        </p:txBody>
      </p:sp>
      <p:graphicFrame>
        <p:nvGraphicFramePr>
          <p:cNvPr id="5" name="Θέση περιεχομένου 4">
            <a:extLst>
              <a:ext uri="{FF2B5EF4-FFF2-40B4-BE49-F238E27FC236}">
                <a16:creationId xmlns:a16="http://schemas.microsoft.com/office/drawing/2014/main" id="{AD91585B-2370-FE76-F044-D5B4CF8431DF}"/>
              </a:ext>
            </a:extLst>
          </p:cNvPr>
          <p:cNvGraphicFramePr>
            <a:graphicFrameLocks noGrp="1"/>
          </p:cNvGraphicFramePr>
          <p:nvPr>
            <p:ph idx="1"/>
            <p:extLst>
              <p:ext uri="{D42A27DB-BD31-4B8C-83A1-F6EECF244321}">
                <p14:modId xmlns:p14="http://schemas.microsoft.com/office/powerpoint/2010/main" val="2038819296"/>
              </p:ext>
            </p:extLst>
          </p:nvPr>
        </p:nvGraphicFramePr>
        <p:xfrm>
          <a:off x="539552" y="229792"/>
          <a:ext cx="6923112" cy="6126480"/>
        </p:xfrm>
        <a:graphic>
          <a:graphicData uri="http://schemas.openxmlformats.org/drawingml/2006/table">
            <a:tbl>
              <a:tblPr firstRow="1" bandRow="1">
                <a:tableStyleId>{5C22544A-7EE6-4342-B048-85BDC9FD1C3A}</a:tableStyleId>
              </a:tblPr>
              <a:tblGrid>
                <a:gridCol w="2307704">
                  <a:extLst>
                    <a:ext uri="{9D8B030D-6E8A-4147-A177-3AD203B41FA5}">
                      <a16:colId xmlns:a16="http://schemas.microsoft.com/office/drawing/2014/main" val="156556541"/>
                    </a:ext>
                  </a:extLst>
                </a:gridCol>
                <a:gridCol w="2307704">
                  <a:extLst>
                    <a:ext uri="{9D8B030D-6E8A-4147-A177-3AD203B41FA5}">
                      <a16:colId xmlns:a16="http://schemas.microsoft.com/office/drawing/2014/main" val="2740639027"/>
                    </a:ext>
                  </a:extLst>
                </a:gridCol>
                <a:gridCol w="2307704">
                  <a:extLst>
                    <a:ext uri="{9D8B030D-6E8A-4147-A177-3AD203B41FA5}">
                      <a16:colId xmlns:a16="http://schemas.microsoft.com/office/drawing/2014/main" val="649359310"/>
                    </a:ext>
                  </a:extLst>
                </a:gridCol>
              </a:tblGrid>
              <a:tr h="890281">
                <a:tc>
                  <a:txBody>
                    <a:bodyPr/>
                    <a:lstStyle/>
                    <a:p>
                      <a:r>
                        <a:rPr lang="el-GR" dirty="0"/>
                        <a:t>Ταξινόμηση κατά </a:t>
                      </a:r>
                      <a:r>
                        <a:rPr lang="en-US" dirty="0"/>
                        <a:t>Forrest</a:t>
                      </a:r>
                      <a:endParaRPr lang="el-GR" dirty="0"/>
                    </a:p>
                  </a:txBody>
                  <a:tcPr/>
                </a:tc>
                <a:tc>
                  <a:txBody>
                    <a:bodyPr/>
                    <a:lstStyle/>
                    <a:p>
                      <a:r>
                        <a:rPr lang="el-GR" dirty="0"/>
                        <a:t>Ενδοσκοπική εμφάνιση</a:t>
                      </a:r>
                    </a:p>
                  </a:txBody>
                  <a:tcPr/>
                </a:tc>
                <a:tc>
                  <a:txBody>
                    <a:bodyPr/>
                    <a:lstStyle/>
                    <a:p>
                      <a:r>
                        <a:rPr lang="el-GR" dirty="0"/>
                        <a:t>Περαιτέρω αιμορραγία χωρίς ενδοσκοπική θεραπεία</a:t>
                      </a:r>
                    </a:p>
                  </a:txBody>
                  <a:tcPr/>
                </a:tc>
                <a:extLst>
                  <a:ext uri="{0D108BD9-81ED-4DB2-BD59-A6C34878D82A}">
                    <a16:rowId xmlns:a16="http://schemas.microsoft.com/office/drawing/2014/main" val="2445589279"/>
                  </a:ext>
                </a:extLst>
              </a:tr>
              <a:tr h="623197">
                <a:tc>
                  <a:txBody>
                    <a:bodyPr/>
                    <a:lstStyle/>
                    <a:p>
                      <a:pPr algn="ctr"/>
                      <a:r>
                        <a:rPr lang="en-US" dirty="0" err="1"/>
                        <a:t>Ia</a:t>
                      </a:r>
                      <a:endParaRPr lang="el-GR" dirty="0"/>
                    </a:p>
                  </a:txBody>
                  <a:tcPr/>
                </a:tc>
                <a:tc>
                  <a:txBody>
                    <a:bodyPr/>
                    <a:lstStyle/>
                    <a:p>
                      <a:r>
                        <a:rPr lang="el-GR" dirty="0"/>
                        <a:t>Σφύζουσα αιμορραγία (</a:t>
                      </a:r>
                      <a:r>
                        <a:rPr lang="en-US" dirty="0"/>
                        <a:t>actively </a:t>
                      </a:r>
                      <a:r>
                        <a:rPr lang="en-US" dirty="0" err="1"/>
                        <a:t>spyrting</a:t>
                      </a:r>
                      <a:r>
                        <a:rPr lang="en-US" dirty="0"/>
                        <a:t> bleed)</a:t>
                      </a:r>
                      <a:endParaRPr lang="el-GR" dirty="0"/>
                    </a:p>
                  </a:txBody>
                  <a:tcPr/>
                </a:tc>
                <a:tc>
                  <a:txBody>
                    <a:bodyPr/>
                    <a:lstStyle/>
                    <a:p>
                      <a:r>
                        <a:rPr lang="en-US" dirty="0"/>
                        <a:t>55%</a:t>
                      </a:r>
                      <a:endParaRPr lang="el-GR" dirty="0"/>
                    </a:p>
                  </a:txBody>
                  <a:tcPr/>
                </a:tc>
                <a:extLst>
                  <a:ext uri="{0D108BD9-81ED-4DB2-BD59-A6C34878D82A}">
                    <a16:rowId xmlns:a16="http://schemas.microsoft.com/office/drawing/2014/main" val="1459195099"/>
                  </a:ext>
                </a:extLst>
              </a:tr>
              <a:tr h="623197">
                <a:tc>
                  <a:txBody>
                    <a:bodyPr/>
                    <a:lstStyle/>
                    <a:p>
                      <a:pPr algn="ctr"/>
                      <a:r>
                        <a:rPr lang="en-US" dirty="0" err="1"/>
                        <a:t>Ib</a:t>
                      </a:r>
                      <a:endParaRPr lang="el-GR" dirty="0"/>
                    </a:p>
                  </a:txBody>
                  <a:tcPr/>
                </a:tc>
                <a:tc>
                  <a:txBody>
                    <a:bodyPr/>
                    <a:lstStyle/>
                    <a:p>
                      <a:r>
                        <a:rPr lang="el-GR" dirty="0"/>
                        <a:t>Δακρύζουσα αιμορραγία</a:t>
                      </a:r>
                    </a:p>
                    <a:p>
                      <a:r>
                        <a:rPr lang="el-GR" dirty="0"/>
                        <a:t>( </a:t>
                      </a:r>
                      <a:r>
                        <a:rPr lang="en-US" dirty="0"/>
                        <a:t>actively oozing bleed)</a:t>
                      </a:r>
                      <a:endParaRPr lang="el-GR" dirty="0"/>
                    </a:p>
                  </a:txBody>
                  <a:tcPr/>
                </a:tc>
                <a:tc>
                  <a:txBody>
                    <a:bodyPr/>
                    <a:lstStyle/>
                    <a:p>
                      <a:r>
                        <a:rPr lang="en-US" dirty="0"/>
                        <a:t>55%</a:t>
                      </a:r>
                      <a:endParaRPr lang="el-GR" dirty="0"/>
                    </a:p>
                  </a:txBody>
                  <a:tcPr/>
                </a:tc>
                <a:extLst>
                  <a:ext uri="{0D108BD9-81ED-4DB2-BD59-A6C34878D82A}">
                    <a16:rowId xmlns:a16="http://schemas.microsoft.com/office/drawing/2014/main" val="4126783680"/>
                  </a:ext>
                </a:extLst>
              </a:tr>
              <a:tr h="890281">
                <a:tc>
                  <a:txBody>
                    <a:bodyPr/>
                    <a:lstStyle/>
                    <a:p>
                      <a:pPr algn="ctr"/>
                      <a:r>
                        <a:rPr lang="en-US" dirty="0" err="1"/>
                        <a:t>IIa</a:t>
                      </a:r>
                      <a:endParaRPr lang="el-GR" dirty="0"/>
                    </a:p>
                  </a:txBody>
                  <a:tcPr/>
                </a:tc>
                <a:tc>
                  <a:txBody>
                    <a:bodyPr/>
                    <a:lstStyle/>
                    <a:p>
                      <a:r>
                        <a:rPr lang="el-GR" dirty="0"/>
                        <a:t>Ορατό αγγείο στη βάση (</a:t>
                      </a:r>
                      <a:r>
                        <a:rPr lang="en-US" dirty="0"/>
                        <a:t>Nonbleeding visible vessel)</a:t>
                      </a:r>
                      <a:endParaRPr lang="el-GR" dirty="0"/>
                    </a:p>
                  </a:txBody>
                  <a:tcPr/>
                </a:tc>
                <a:tc>
                  <a:txBody>
                    <a:bodyPr/>
                    <a:lstStyle/>
                    <a:p>
                      <a:r>
                        <a:rPr lang="en-US" dirty="0"/>
                        <a:t>43%</a:t>
                      </a:r>
                      <a:endParaRPr lang="el-GR" dirty="0"/>
                    </a:p>
                  </a:txBody>
                  <a:tcPr/>
                </a:tc>
                <a:extLst>
                  <a:ext uri="{0D108BD9-81ED-4DB2-BD59-A6C34878D82A}">
                    <a16:rowId xmlns:a16="http://schemas.microsoft.com/office/drawing/2014/main" val="2393438540"/>
                  </a:ext>
                </a:extLst>
              </a:tr>
              <a:tr h="623197">
                <a:tc>
                  <a:txBody>
                    <a:bodyPr/>
                    <a:lstStyle/>
                    <a:p>
                      <a:pPr algn="ctr"/>
                      <a:r>
                        <a:rPr lang="en-US" dirty="0"/>
                        <a:t>IIb</a:t>
                      </a:r>
                      <a:endParaRPr lang="el-GR" dirty="0"/>
                    </a:p>
                  </a:txBody>
                  <a:tcPr/>
                </a:tc>
                <a:tc>
                  <a:txBody>
                    <a:bodyPr/>
                    <a:lstStyle/>
                    <a:p>
                      <a:r>
                        <a:rPr lang="el-GR" dirty="0"/>
                        <a:t>Με νωπό θρόμβο (</a:t>
                      </a:r>
                      <a:r>
                        <a:rPr lang="en-US" dirty="0"/>
                        <a:t>adherent clot)</a:t>
                      </a:r>
                      <a:endParaRPr lang="el-GR" dirty="0"/>
                    </a:p>
                  </a:txBody>
                  <a:tcPr/>
                </a:tc>
                <a:tc>
                  <a:txBody>
                    <a:bodyPr/>
                    <a:lstStyle/>
                    <a:p>
                      <a:r>
                        <a:rPr lang="en-US" dirty="0"/>
                        <a:t>22%</a:t>
                      </a:r>
                      <a:endParaRPr lang="el-GR" dirty="0"/>
                    </a:p>
                  </a:txBody>
                  <a:tcPr/>
                </a:tc>
                <a:extLst>
                  <a:ext uri="{0D108BD9-81ED-4DB2-BD59-A6C34878D82A}">
                    <a16:rowId xmlns:a16="http://schemas.microsoft.com/office/drawing/2014/main" val="591954443"/>
                  </a:ext>
                </a:extLst>
              </a:tr>
              <a:tr h="623197">
                <a:tc>
                  <a:txBody>
                    <a:bodyPr/>
                    <a:lstStyle/>
                    <a:p>
                      <a:pPr algn="ctr"/>
                      <a:r>
                        <a:rPr lang="en-US" dirty="0" err="1"/>
                        <a:t>IIc</a:t>
                      </a:r>
                      <a:endParaRPr lang="el-GR" dirty="0"/>
                    </a:p>
                  </a:txBody>
                  <a:tcPr/>
                </a:tc>
                <a:tc>
                  <a:txBody>
                    <a:bodyPr/>
                    <a:lstStyle/>
                    <a:p>
                      <a:r>
                        <a:rPr lang="el-GR" dirty="0"/>
                        <a:t>Ερυθρό στίγμα (</a:t>
                      </a:r>
                      <a:r>
                        <a:rPr lang="en-US" dirty="0"/>
                        <a:t>Flat pigmented spot)</a:t>
                      </a:r>
                      <a:endParaRPr lang="el-GR" dirty="0"/>
                    </a:p>
                  </a:txBody>
                  <a:tcPr/>
                </a:tc>
                <a:tc>
                  <a:txBody>
                    <a:bodyPr/>
                    <a:lstStyle/>
                    <a:p>
                      <a:r>
                        <a:rPr lang="en-US" dirty="0"/>
                        <a:t>10%</a:t>
                      </a:r>
                      <a:endParaRPr lang="el-GR" dirty="0"/>
                    </a:p>
                  </a:txBody>
                  <a:tcPr/>
                </a:tc>
                <a:extLst>
                  <a:ext uri="{0D108BD9-81ED-4DB2-BD59-A6C34878D82A}">
                    <a16:rowId xmlns:a16="http://schemas.microsoft.com/office/drawing/2014/main" val="1548629746"/>
                  </a:ext>
                </a:extLst>
              </a:tr>
              <a:tr h="623197">
                <a:tc>
                  <a:txBody>
                    <a:bodyPr/>
                    <a:lstStyle/>
                    <a:p>
                      <a:pPr algn="ctr"/>
                      <a:r>
                        <a:rPr lang="en-US" dirty="0"/>
                        <a:t>III</a:t>
                      </a:r>
                      <a:endParaRPr lang="el-GR" dirty="0"/>
                    </a:p>
                  </a:txBody>
                  <a:tcPr/>
                </a:tc>
                <a:tc>
                  <a:txBody>
                    <a:bodyPr/>
                    <a:lstStyle/>
                    <a:p>
                      <a:r>
                        <a:rPr lang="el-GR" dirty="0"/>
                        <a:t>Καθαρή βάση (</a:t>
                      </a:r>
                      <a:r>
                        <a:rPr lang="en-US" dirty="0"/>
                        <a:t>clean based ulcer)</a:t>
                      </a:r>
                      <a:endParaRPr lang="el-GR" dirty="0"/>
                    </a:p>
                  </a:txBody>
                  <a:tcPr/>
                </a:tc>
                <a:tc>
                  <a:txBody>
                    <a:bodyPr/>
                    <a:lstStyle/>
                    <a:p>
                      <a:r>
                        <a:rPr lang="en-US" dirty="0"/>
                        <a:t>5%</a:t>
                      </a:r>
                      <a:endParaRPr lang="el-GR" dirty="0"/>
                    </a:p>
                  </a:txBody>
                  <a:tcPr/>
                </a:tc>
                <a:extLst>
                  <a:ext uri="{0D108BD9-81ED-4DB2-BD59-A6C34878D82A}">
                    <a16:rowId xmlns:a16="http://schemas.microsoft.com/office/drawing/2014/main" val="1848393009"/>
                  </a:ext>
                </a:extLst>
              </a:tr>
            </a:tbl>
          </a:graphicData>
        </a:graphic>
      </p:graphicFrame>
      <p:pic>
        <p:nvPicPr>
          <p:cNvPr id="6" name="Εικόνα 5">
            <a:extLst>
              <a:ext uri="{FF2B5EF4-FFF2-40B4-BE49-F238E27FC236}">
                <a16:creationId xmlns:a16="http://schemas.microsoft.com/office/drawing/2014/main" id="{B11CFBE4-38FA-8C79-ADAC-CAA5E03086E3}"/>
              </a:ext>
            </a:extLst>
          </p:cNvPr>
          <p:cNvPicPr>
            <a:picLocks noChangeAspect="1"/>
          </p:cNvPicPr>
          <p:nvPr/>
        </p:nvPicPr>
        <p:blipFill>
          <a:blip r:embed="rId2"/>
          <a:stretch>
            <a:fillRect/>
          </a:stretch>
        </p:blipFill>
        <p:spPr>
          <a:xfrm>
            <a:off x="7077949" y="1484784"/>
            <a:ext cx="664522" cy="3528392"/>
          </a:xfrm>
          <a:prstGeom prst="rect">
            <a:avLst/>
          </a:prstGeom>
        </p:spPr>
      </p:pic>
      <p:pic>
        <p:nvPicPr>
          <p:cNvPr id="8" name="Εικόνα 7">
            <a:extLst>
              <a:ext uri="{FF2B5EF4-FFF2-40B4-BE49-F238E27FC236}">
                <a16:creationId xmlns:a16="http://schemas.microsoft.com/office/drawing/2014/main" id="{F6B51C61-E1E6-D6EB-290F-FE46A8AA0D31}"/>
              </a:ext>
            </a:extLst>
          </p:cNvPr>
          <p:cNvPicPr>
            <a:picLocks noChangeAspect="1"/>
          </p:cNvPicPr>
          <p:nvPr/>
        </p:nvPicPr>
        <p:blipFill>
          <a:blip r:embed="rId3" cstate="print"/>
          <a:stretch>
            <a:fillRect/>
          </a:stretch>
        </p:blipFill>
        <p:spPr>
          <a:xfrm>
            <a:off x="7462664" y="3394312"/>
            <a:ext cx="1573832" cy="607186"/>
          </a:xfrm>
          <a:prstGeom prst="rect">
            <a:avLst/>
          </a:prstGeom>
        </p:spPr>
      </p:pic>
      <p:sp>
        <p:nvSpPr>
          <p:cNvPr id="9" name="5 - TextBox">
            <a:extLst>
              <a:ext uri="{FF2B5EF4-FFF2-40B4-BE49-F238E27FC236}">
                <a16:creationId xmlns:a16="http://schemas.microsoft.com/office/drawing/2014/main" id="{7D8867B0-630E-A208-705C-40ACF687DFC2}"/>
              </a:ext>
            </a:extLst>
          </p:cNvPr>
          <p:cNvSpPr txBox="1"/>
          <p:nvPr/>
        </p:nvSpPr>
        <p:spPr>
          <a:xfrm>
            <a:off x="5291242" y="6337459"/>
            <a:ext cx="3573414" cy="261610"/>
          </a:xfrm>
          <a:prstGeom prst="rect">
            <a:avLst/>
          </a:prstGeom>
          <a:noFill/>
        </p:spPr>
        <p:txBody>
          <a:bodyPr wrap="none" rtlCol="0">
            <a:spAutoFit/>
          </a:bodyPr>
          <a:lstStyle/>
          <a:p>
            <a:pPr algn="r"/>
            <a:r>
              <a:rPr lang="en-US" sz="1100" dirty="0">
                <a:latin typeface="Arial" panose="020B0604020202020204" pitchFamily="34" charset="0"/>
                <a:cs typeface="Arial" panose="020B0604020202020204" pitchFamily="34" charset="0"/>
              </a:rPr>
              <a:t>Yang E et. </a:t>
            </a:r>
            <a:r>
              <a:rPr lang="en-US" sz="1100" dirty="0" err="1">
                <a:latin typeface="Arial" panose="020B0604020202020204" pitchFamily="34" charset="0"/>
                <a:cs typeface="Arial" panose="020B0604020202020204" pitchFamily="34" charset="0"/>
              </a:rPr>
              <a:t>Gastroenterol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Hepatol</a:t>
            </a:r>
            <a:r>
              <a:rPr lang="en-US" sz="1100" dirty="0">
                <a:latin typeface="Arial" panose="020B0604020202020204" pitchFamily="34" charset="0"/>
                <a:cs typeface="Arial" panose="020B0604020202020204" pitchFamily="34" charset="0"/>
              </a:rPr>
              <a:t> (NY) 2019;15:471-9</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583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a:xfrm>
            <a:off x="533400" y="915961"/>
            <a:ext cx="8229600" cy="1143000"/>
          </a:xfrm>
        </p:spPr>
        <p:txBody>
          <a:bodyPr>
            <a:noAutofit/>
          </a:bodyPr>
          <a:lstStyle/>
          <a:p>
            <a:pPr algn="ctr" eaLnBrk="1" hangingPunct="1">
              <a:defRPr/>
            </a:pPr>
            <a:r>
              <a:rPr lang="el-GR" sz="3200" b="1" dirty="0">
                <a:latin typeface="Arial" panose="020B0604020202020204" pitchFamily="34" charset="0"/>
                <a:cs typeface="Arial" panose="020B0604020202020204" pitchFamily="34" charset="0"/>
              </a:rPr>
              <a:t>Επίδραση της ενδοσκοπικής αιμόστασης στην κλινική έκβαση των ασθενών με αιμορραγία πεπτικού έλκους.</a:t>
            </a:r>
            <a:endParaRPr lang="en-US" sz="3200" b="1" dirty="0">
              <a:latin typeface="Arial" panose="020B0604020202020204" pitchFamily="34" charset="0"/>
              <a:cs typeface="Arial" panose="020B0604020202020204" pitchFamily="34" charset="0"/>
            </a:endParaRPr>
          </a:p>
        </p:txBody>
      </p:sp>
      <p:sp>
        <p:nvSpPr>
          <p:cNvPr id="219176" name="Text Box 40"/>
          <p:cNvSpPr txBox="1">
            <a:spLocks noChangeArrowheads="1"/>
          </p:cNvSpPr>
          <p:nvPr/>
        </p:nvSpPr>
        <p:spPr bwMode="auto">
          <a:xfrm>
            <a:off x="1619672" y="2708920"/>
            <a:ext cx="7143328" cy="2154436"/>
          </a:xfrm>
          <a:prstGeom prst="rect">
            <a:avLst/>
          </a:prstGeom>
          <a:noFill/>
          <a:ln w="12700">
            <a:noFill/>
            <a:miter lim="800000"/>
            <a:headEnd type="none" w="sm" len="sm"/>
            <a:tailEnd type="none" w="sm" len="sm"/>
          </a:ln>
          <a:effectLst/>
        </p:spPr>
        <p:txBody>
          <a:bodyPr wrap="square">
            <a:spAutoFit/>
          </a:bodyPr>
          <a:lstStyle/>
          <a:p>
            <a:pPr>
              <a:spcBef>
                <a:spcPct val="50000"/>
              </a:spcBef>
              <a:defRPr/>
            </a:pPr>
            <a:r>
              <a:rPr lang="en-US" sz="2000" dirty="0">
                <a:solidFill>
                  <a:schemeClr val="tx2"/>
                </a:solidFill>
                <a:effectLst>
                  <a:outerShdw blurRad="38100" dist="38100" dir="2700000" algn="tl">
                    <a:srgbClr val="000000"/>
                  </a:outerShdw>
                </a:effectLst>
                <a:latin typeface="Comic Sans MS" pitchFamily="66" charset="0"/>
              </a:rPr>
              <a:t>                   </a:t>
            </a:r>
            <a:r>
              <a:rPr lang="el-GR" sz="20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ημερών νοσηλείας</a:t>
            </a:r>
          </a:p>
          <a:p>
            <a:pPr>
              <a:spcBef>
                <a:spcPct val="50000"/>
              </a:spcBef>
              <a:defRPr/>
            </a:pPr>
            <a:r>
              <a:rPr lang="el-GR" sz="20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                     μεταγγίσεων αίματος</a:t>
            </a:r>
          </a:p>
          <a:p>
            <a:pPr>
              <a:spcBef>
                <a:spcPct val="50000"/>
              </a:spcBef>
              <a:defRPr/>
            </a:pPr>
            <a:r>
              <a:rPr lang="el-GR" sz="20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                     επειγουσών χειρουργικών επεμβάσεων</a:t>
            </a:r>
          </a:p>
          <a:p>
            <a:pPr>
              <a:spcBef>
                <a:spcPct val="50000"/>
              </a:spcBef>
              <a:defRPr/>
            </a:pPr>
            <a:r>
              <a:rPr lang="el-GR" sz="2000" dirty="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rPr>
              <a:t>                     θνητότητας</a:t>
            </a:r>
          </a:p>
          <a:p>
            <a:pPr>
              <a:spcBef>
                <a:spcPct val="50000"/>
              </a:spcBef>
              <a:defRPr/>
            </a:pPr>
            <a:endParaRPr lang="en-US" sz="1600" dirty="0">
              <a:solidFill>
                <a:schemeClr val="tx2"/>
              </a:solidFill>
              <a:effectLst>
                <a:outerShdw blurRad="38100" dist="38100" dir="2700000" algn="tl">
                  <a:srgbClr val="000000"/>
                </a:outerShdw>
              </a:effectLst>
            </a:endParaRPr>
          </a:p>
        </p:txBody>
      </p:sp>
      <p:sp>
        <p:nvSpPr>
          <p:cNvPr id="219177" name="Line 41"/>
          <p:cNvSpPr>
            <a:spLocks noChangeShapeType="1"/>
          </p:cNvSpPr>
          <p:nvPr/>
        </p:nvSpPr>
        <p:spPr bwMode="auto">
          <a:xfrm>
            <a:off x="2339752" y="2910056"/>
            <a:ext cx="0" cy="1527056"/>
          </a:xfrm>
          <a:prstGeom prst="line">
            <a:avLst/>
          </a:prstGeom>
          <a:ln w="57150">
            <a:headEnd type="none" w="sm" len="sm"/>
            <a:tailEnd type="triangle" w="sm" len="sm"/>
          </a:ln>
        </p:spPr>
        <p:style>
          <a:lnRef idx="2">
            <a:schemeClr val="accent2"/>
          </a:lnRef>
          <a:fillRef idx="0">
            <a:schemeClr val="accent2"/>
          </a:fillRef>
          <a:effectRef idx="1">
            <a:schemeClr val="accent2"/>
          </a:effectRef>
          <a:fontRef idx="minor">
            <a:schemeClr val="tx1"/>
          </a:fontRef>
        </p:style>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219177"/>
                                        </p:tgtEl>
                                        <p:attrNameLst>
                                          <p:attrName>style.visibility</p:attrName>
                                        </p:attrNameLst>
                                      </p:cBhvr>
                                      <p:to>
                                        <p:strVal val="visible"/>
                                      </p:to>
                                    </p:set>
                                    <p:animEffect transition="in" filter="randombar(vertical)">
                                      <p:cBhvr>
                                        <p:cTn id="7" dur="500"/>
                                        <p:tgtEl>
                                          <p:spTgt spid="2191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19176"/>
                                        </p:tgtEl>
                                        <p:attrNameLst>
                                          <p:attrName>style.visibility</p:attrName>
                                        </p:attrNameLst>
                                      </p:cBhvr>
                                      <p:to>
                                        <p:strVal val="visible"/>
                                      </p:to>
                                    </p:set>
                                    <p:anim calcmode="lin" valueType="num">
                                      <p:cBhvr>
                                        <p:cTn id="12" dur="500" fill="hold"/>
                                        <p:tgtEl>
                                          <p:spTgt spid="219176"/>
                                        </p:tgtEl>
                                        <p:attrNameLst>
                                          <p:attrName>ppt_w</p:attrName>
                                        </p:attrNameLst>
                                      </p:cBhvr>
                                      <p:tavLst>
                                        <p:tav tm="0">
                                          <p:val>
                                            <p:fltVal val="0"/>
                                          </p:val>
                                        </p:tav>
                                        <p:tav tm="100000">
                                          <p:val>
                                            <p:strVal val="#ppt_w"/>
                                          </p:val>
                                        </p:tav>
                                      </p:tavLst>
                                    </p:anim>
                                    <p:anim calcmode="lin" valueType="num">
                                      <p:cBhvr>
                                        <p:cTn id="13" dur="500" fill="hold"/>
                                        <p:tgtEl>
                                          <p:spTgt spid="2191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76" grpId="0" autoUpdateAnimBg="0"/>
      <p:bldP spid="21917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noAutofit/>
          </a:bodyPr>
          <a:lstStyle/>
          <a:p>
            <a:pPr algn="ctr" eaLnBrk="1" hangingPunct="1"/>
            <a:r>
              <a:rPr lang="el-GR" sz="3200" b="1" dirty="0">
                <a:solidFill>
                  <a:srgbClr val="800000"/>
                </a:solidFill>
                <a:latin typeface="Arial" panose="020B0604020202020204" pitchFamily="34" charset="0"/>
                <a:ea typeface="ＭＳ Ｐゴシック" pitchFamily="34" charset="-128"/>
                <a:cs typeface="Arial" panose="020B0604020202020204" pitchFamily="34" charset="0"/>
              </a:rPr>
              <a:t>Παράμετροι που καθορίζουν την επιλογή μεθόδου ενδοσκοπικής αιμόστασης</a:t>
            </a:r>
          </a:p>
        </p:txBody>
      </p:sp>
      <p:sp>
        <p:nvSpPr>
          <p:cNvPr id="68611" name="Content Placeholder 3"/>
          <p:cNvSpPr>
            <a:spLocks noGrp="1"/>
          </p:cNvSpPr>
          <p:nvPr>
            <p:ph idx="1"/>
          </p:nvPr>
        </p:nvSpPr>
        <p:spPr>
          <a:xfrm>
            <a:off x="1115616" y="2349500"/>
            <a:ext cx="6624736" cy="3527772"/>
          </a:xfrm>
        </p:spPr>
        <p:txBody>
          <a:bodyPr>
            <a:normAutofit/>
          </a:bodyPr>
          <a:lstStyle/>
          <a:p>
            <a:pPr eaLnBrk="1" hangingPunct="1"/>
            <a:r>
              <a:rPr lang="el-GR" sz="2000" b="1" dirty="0">
                <a:latin typeface="Arial" panose="020B0604020202020204" pitchFamily="34" charset="0"/>
                <a:ea typeface="ＭＳ Ｐゴシック" pitchFamily="34" charset="-128"/>
                <a:cs typeface="Arial" panose="020B0604020202020204" pitchFamily="34" charset="0"/>
              </a:rPr>
              <a:t>τύπος της βλάβης</a:t>
            </a:r>
          </a:p>
          <a:p>
            <a:pPr eaLnBrk="1" hangingPunct="1"/>
            <a:endParaRPr lang="el-GR" sz="2000" b="1" dirty="0">
              <a:latin typeface="Arial" panose="020B0604020202020204" pitchFamily="34" charset="0"/>
              <a:ea typeface="ＭＳ Ｐゴシック" pitchFamily="34" charset="-128"/>
              <a:cs typeface="Arial" panose="020B0604020202020204" pitchFamily="34" charset="0"/>
            </a:endParaRPr>
          </a:p>
          <a:p>
            <a:pPr eaLnBrk="1" hangingPunct="1"/>
            <a:r>
              <a:rPr lang="el-GR" sz="2000" b="1" dirty="0">
                <a:latin typeface="Arial" panose="020B0604020202020204" pitchFamily="34" charset="0"/>
                <a:ea typeface="ＭＳ Ｐゴシック" pitchFamily="34" charset="-128"/>
                <a:cs typeface="Arial" panose="020B0604020202020204" pitchFamily="34" charset="0"/>
              </a:rPr>
              <a:t>η θέση της βλάβης</a:t>
            </a:r>
          </a:p>
          <a:p>
            <a:pPr eaLnBrk="1" hangingPunct="1"/>
            <a:endParaRPr lang="el-GR" sz="2000" b="1" dirty="0">
              <a:latin typeface="Arial" panose="020B0604020202020204" pitchFamily="34" charset="0"/>
              <a:ea typeface="ＭＳ Ｐゴシック" pitchFamily="34" charset="-128"/>
              <a:cs typeface="Arial" panose="020B0604020202020204" pitchFamily="34" charset="0"/>
            </a:endParaRPr>
          </a:p>
          <a:p>
            <a:pPr eaLnBrk="1" hangingPunct="1"/>
            <a:r>
              <a:rPr lang="el-GR" sz="2000" b="1" dirty="0">
                <a:latin typeface="Arial" panose="020B0604020202020204" pitchFamily="34" charset="0"/>
                <a:ea typeface="ＭＳ Ｐゴシック" pitchFamily="34" charset="-128"/>
                <a:cs typeface="Arial" panose="020B0604020202020204" pitchFamily="34" charset="0"/>
              </a:rPr>
              <a:t>βαρύτητα αιμορραγίας</a:t>
            </a:r>
          </a:p>
          <a:p>
            <a:pPr eaLnBrk="1" hangingPunct="1"/>
            <a:r>
              <a:rPr lang="el-GR" sz="2000" b="1" dirty="0">
                <a:latin typeface="Arial" panose="020B0604020202020204" pitchFamily="34" charset="0"/>
                <a:ea typeface="ＭＳ Ｐゴシック" pitchFamily="34" charset="-128"/>
                <a:cs typeface="Arial" panose="020B0604020202020204" pitchFamily="34" charset="0"/>
              </a:rPr>
              <a:t> </a:t>
            </a:r>
          </a:p>
          <a:p>
            <a:pPr eaLnBrk="1" hangingPunct="1"/>
            <a:r>
              <a:rPr lang="el-GR" sz="2000" b="1" dirty="0">
                <a:solidFill>
                  <a:srgbClr val="FF0000"/>
                </a:solidFill>
                <a:latin typeface="Arial" panose="020B0604020202020204" pitchFamily="34" charset="0"/>
                <a:ea typeface="ＭＳ Ｐゴシック" pitchFamily="34" charset="-128"/>
                <a:cs typeface="Arial" panose="020B0604020202020204" pitchFamily="34" charset="0"/>
              </a:rPr>
              <a:t>εμπειρία </a:t>
            </a:r>
            <a:r>
              <a:rPr lang="el-GR" sz="2000" b="1" dirty="0" err="1">
                <a:solidFill>
                  <a:srgbClr val="FF0000"/>
                </a:solidFill>
                <a:latin typeface="Arial" panose="020B0604020202020204" pitchFamily="34" charset="0"/>
                <a:ea typeface="ＭＳ Ｐゴシック" pitchFamily="34" charset="-128"/>
                <a:cs typeface="Arial" panose="020B0604020202020204" pitchFamily="34" charset="0"/>
              </a:rPr>
              <a:t>ενδοσκόπου</a:t>
            </a:r>
            <a:r>
              <a:rPr lang="el-GR" sz="2000" b="1" dirty="0">
                <a:solidFill>
                  <a:srgbClr val="FF0000"/>
                </a:solidFill>
                <a:latin typeface="Arial" panose="020B0604020202020204" pitchFamily="34" charset="0"/>
                <a:ea typeface="ＭＳ Ｐゴシック" pitchFamily="34" charset="-128"/>
                <a:cs typeface="Arial" panose="020B0604020202020204" pitchFamily="34" charset="0"/>
              </a:rPr>
              <a:t> – νοσηλευτή</a:t>
            </a:r>
          </a:p>
          <a:p>
            <a:pPr eaLnBrk="1" hangingPunct="1"/>
            <a:endParaRPr lang="el-GR" sz="2000" b="1" dirty="0">
              <a:solidFill>
                <a:srgbClr val="FF0000"/>
              </a:solidFill>
              <a:latin typeface="Arial" panose="020B0604020202020204" pitchFamily="34" charset="0"/>
              <a:ea typeface="ＭＳ Ｐゴシック" pitchFamily="34" charset="-128"/>
              <a:cs typeface="Arial" panose="020B0604020202020204" pitchFamily="34" charset="0"/>
            </a:endParaRPr>
          </a:p>
          <a:p>
            <a:pPr eaLnBrk="1" hangingPunct="1"/>
            <a:r>
              <a:rPr lang="el-GR" sz="2000" b="1" dirty="0">
                <a:solidFill>
                  <a:srgbClr val="FF0000"/>
                </a:solidFill>
                <a:latin typeface="Arial" panose="020B0604020202020204" pitchFamily="34" charset="0"/>
                <a:ea typeface="ＭＳ Ｐゴシック" pitchFamily="34" charset="-128"/>
                <a:cs typeface="Arial" panose="020B0604020202020204" pitchFamily="34" charset="0"/>
              </a:rPr>
              <a:t>εξοπλισμός</a:t>
            </a:r>
            <a:endParaRPr lang="el-GR" sz="2000" dirty="0">
              <a:solidFill>
                <a:srgbClr val="FF0000"/>
              </a:solidFill>
              <a:latin typeface="Arial" panose="020B0604020202020204" pitchFamily="34" charset="0"/>
              <a:ea typeface="ＭＳ Ｐゴシック" pitchFamily="34" charset="-128"/>
              <a:cs typeface="Arial" panose="020B0604020202020204" pitchFamily="34" charset="0"/>
            </a:endParaRPr>
          </a:p>
        </p:txBody>
      </p:sp>
      <p:sp>
        <p:nvSpPr>
          <p:cNvPr id="68615" name="Line 7"/>
          <p:cNvSpPr>
            <a:spLocks noChangeShapeType="1"/>
          </p:cNvSpPr>
          <p:nvPr/>
        </p:nvSpPr>
        <p:spPr bwMode="auto">
          <a:xfrm>
            <a:off x="0" y="1412875"/>
            <a:ext cx="9144000" cy="0"/>
          </a:xfrm>
          <a:prstGeom prst="line">
            <a:avLst/>
          </a:prstGeom>
          <a:noFill/>
          <a:ln w="28575">
            <a:solidFill>
              <a:srgbClr val="8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22490266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00716DA-5FE9-DD35-9D16-1828D48AF998}"/>
              </a:ext>
            </a:extLst>
          </p:cNvPr>
          <p:cNvSpPr>
            <a:spLocks noGrp="1"/>
          </p:cNvSpPr>
          <p:nvPr>
            <p:ph type="title"/>
          </p:nvPr>
        </p:nvSpPr>
        <p:spPr>
          <a:xfrm>
            <a:off x="457200" y="704088"/>
            <a:ext cx="8229600" cy="924712"/>
          </a:xfrm>
        </p:spPr>
        <p:txBody>
          <a:bodyPr>
            <a:normAutofit/>
          </a:bodyPr>
          <a:lstStyle/>
          <a:p>
            <a:pPr algn="ctr"/>
            <a:r>
              <a:rPr lang="el-GR" sz="3200" dirty="0">
                <a:latin typeface="Arial" panose="020B0604020202020204" pitchFamily="34" charset="0"/>
                <a:cs typeface="Arial" panose="020B0604020202020204" pitchFamily="34" charset="0"/>
              </a:rPr>
              <a:t>Οι ενδοσκοπικές μέθοδοι αιμόστασης</a:t>
            </a:r>
            <a:endParaRPr lang="el-GR" sz="3200" dirty="0"/>
          </a:p>
        </p:txBody>
      </p:sp>
      <p:pic>
        <p:nvPicPr>
          <p:cNvPr id="5" name="Θέση περιεχομένου 4">
            <a:extLst>
              <a:ext uri="{FF2B5EF4-FFF2-40B4-BE49-F238E27FC236}">
                <a16:creationId xmlns:a16="http://schemas.microsoft.com/office/drawing/2014/main" id="{4CCC2A44-D023-02DE-E24D-EB796C7C1E6C}"/>
              </a:ext>
            </a:extLst>
          </p:cNvPr>
          <p:cNvPicPr>
            <a:picLocks noGrp="1" noChangeAspect="1"/>
          </p:cNvPicPr>
          <p:nvPr>
            <p:ph idx="1"/>
          </p:nvPr>
        </p:nvPicPr>
        <p:blipFill>
          <a:blip r:embed="rId2"/>
          <a:stretch>
            <a:fillRect/>
          </a:stretch>
        </p:blipFill>
        <p:spPr>
          <a:xfrm>
            <a:off x="2384053" y="2188678"/>
            <a:ext cx="2042337" cy="1896020"/>
          </a:xfrm>
          <a:prstGeom prst="rect">
            <a:avLst/>
          </a:prstGeom>
        </p:spPr>
      </p:pic>
      <p:sp useBgFill="1">
        <p:nvSpPr>
          <p:cNvPr id="4" name="Ορθογώνιο: Στρογγύλεμα γωνιών 3">
            <a:extLst>
              <a:ext uri="{FF2B5EF4-FFF2-40B4-BE49-F238E27FC236}">
                <a16:creationId xmlns:a16="http://schemas.microsoft.com/office/drawing/2014/main" id="{AE018FB0-DA26-FD3A-4A82-C556FA236CAD}"/>
              </a:ext>
            </a:extLst>
          </p:cNvPr>
          <p:cNvSpPr/>
          <p:nvPr/>
        </p:nvSpPr>
        <p:spPr>
          <a:xfrm>
            <a:off x="244583" y="2276872"/>
            <a:ext cx="2042337" cy="1872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n-US" b="1" dirty="0">
              <a:solidFill>
                <a:schemeClr val="tx1"/>
              </a:solidFill>
            </a:endParaRPr>
          </a:p>
          <a:p>
            <a:pPr marL="285750" indent="-285750" algn="ctr">
              <a:buFont typeface="Arial" panose="020B0604020202020204" pitchFamily="34" charset="0"/>
              <a:buChar char="•"/>
            </a:pPr>
            <a:r>
              <a:rPr lang="el-GR" b="1" dirty="0">
                <a:solidFill>
                  <a:schemeClr val="tx1"/>
                </a:solidFill>
              </a:rPr>
              <a:t>Μηχανικές</a:t>
            </a:r>
            <a:endParaRPr lang="en-US" b="1" dirty="0">
              <a:solidFill>
                <a:schemeClr val="tx1"/>
              </a:solidFill>
            </a:endParaRP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Clips</a:t>
            </a:r>
          </a:p>
          <a:p>
            <a:pPr marL="285750" indent="-285750">
              <a:buFont typeface="Arial" panose="020B0604020202020204" pitchFamily="34" charset="0"/>
              <a:buChar char="•"/>
            </a:pPr>
            <a:r>
              <a:rPr lang="el-GR" sz="1400" dirty="0">
                <a:solidFill>
                  <a:schemeClr val="tx1"/>
                </a:solidFill>
                <a:latin typeface="Arial" panose="020B0604020202020204" pitchFamily="34" charset="0"/>
                <a:cs typeface="Arial" panose="020B0604020202020204" pitchFamily="34" charset="0"/>
              </a:rPr>
              <a:t>Επιπωματισμός με μπαλόνι</a:t>
            </a:r>
            <a:r>
              <a:rPr lang="en-US" sz="1400" dirty="0">
                <a:solidFill>
                  <a:schemeClr val="tx1"/>
                </a:solidFill>
                <a:latin typeface="Arial" panose="020B0604020202020204" pitchFamily="34" charset="0"/>
                <a:cs typeface="Arial" panose="020B0604020202020204" pitchFamily="34" charset="0"/>
              </a:rPr>
              <a:t>/ stent</a:t>
            </a:r>
            <a:endParaRPr lang="el-GR" sz="1400" dirty="0">
              <a:solidFill>
                <a:schemeClr val="tx1"/>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
            </a:pPr>
            <a:r>
              <a:rPr lang="el-GR" sz="1400" dirty="0">
                <a:solidFill>
                  <a:schemeClr val="tx1"/>
                </a:solidFill>
                <a:latin typeface="Arial" panose="020B0604020202020204" pitchFamily="34" charset="0"/>
                <a:cs typeface="Arial" panose="020B0604020202020204" pitchFamily="34" charset="0"/>
              </a:rPr>
              <a:t>Απολίνωση με δακτυλίους</a:t>
            </a:r>
          </a:p>
          <a:p>
            <a:pPr marL="285750" indent="-285750">
              <a:buFont typeface="Wingdings" panose="05000000000000000000" pitchFamily="2" charset="2"/>
              <a:buChar char="§"/>
            </a:pPr>
            <a:r>
              <a:rPr lang="en-US" sz="1400" dirty="0">
                <a:solidFill>
                  <a:schemeClr val="tx1"/>
                </a:solidFill>
                <a:latin typeface="Arial" panose="020B0604020202020204" pitchFamily="34" charset="0"/>
                <a:cs typeface="Arial" panose="020B0604020202020204" pitchFamily="34" charset="0"/>
              </a:rPr>
              <a:t>Over the scope clips</a:t>
            </a:r>
          </a:p>
          <a:p>
            <a:pPr marL="285750" indent="-285750" algn="ctr">
              <a:buFont typeface="Arial" panose="020B0604020202020204" pitchFamily="34" charset="0"/>
              <a:buChar char="•"/>
            </a:pPr>
            <a:endParaRPr lang="el-GR" dirty="0">
              <a:solidFill>
                <a:schemeClr val="tx1"/>
              </a:solidFill>
            </a:endParaRPr>
          </a:p>
          <a:p>
            <a:pPr marL="285750" indent="-285750" algn="ctr">
              <a:buFont typeface="Arial" panose="020B0604020202020204" pitchFamily="34" charset="0"/>
              <a:buChar char="•"/>
            </a:pPr>
            <a:endParaRPr lang="el-GR" dirty="0">
              <a:solidFill>
                <a:schemeClr val="tx1"/>
              </a:solidFill>
            </a:endParaRPr>
          </a:p>
        </p:txBody>
      </p:sp>
      <p:pic>
        <p:nvPicPr>
          <p:cNvPr id="6" name="Εικόνα 5">
            <a:extLst>
              <a:ext uri="{FF2B5EF4-FFF2-40B4-BE49-F238E27FC236}">
                <a16:creationId xmlns:a16="http://schemas.microsoft.com/office/drawing/2014/main" id="{527DBC68-1726-1EA1-499E-4B1879C9A5F6}"/>
              </a:ext>
            </a:extLst>
          </p:cNvPr>
          <p:cNvPicPr>
            <a:picLocks noChangeAspect="1"/>
          </p:cNvPicPr>
          <p:nvPr/>
        </p:nvPicPr>
        <p:blipFill>
          <a:blip r:embed="rId2"/>
          <a:stretch>
            <a:fillRect/>
          </a:stretch>
        </p:blipFill>
        <p:spPr>
          <a:xfrm>
            <a:off x="4572000" y="2173708"/>
            <a:ext cx="2042337" cy="1896020"/>
          </a:xfrm>
          <a:prstGeom prst="rect">
            <a:avLst/>
          </a:prstGeom>
        </p:spPr>
      </p:pic>
      <p:pic>
        <p:nvPicPr>
          <p:cNvPr id="7" name="Εικόνα 6">
            <a:extLst>
              <a:ext uri="{FF2B5EF4-FFF2-40B4-BE49-F238E27FC236}">
                <a16:creationId xmlns:a16="http://schemas.microsoft.com/office/drawing/2014/main" id="{037CCAE1-D399-DF22-C003-2CC07185B9E1}"/>
              </a:ext>
            </a:extLst>
          </p:cNvPr>
          <p:cNvPicPr>
            <a:picLocks noChangeAspect="1"/>
          </p:cNvPicPr>
          <p:nvPr/>
        </p:nvPicPr>
        <p:blipFill>
          <a:blip r:embed="rId2"/>
          <a:stretch>
            <a:fillRect/>
          </a:stretch>
        </p:blipFill>
        <p:spPr>
          <a:xfrm>
            <a:off x="6843084" y="2173708"/>
            <a:ext cx="2042337" cy="1896020"/>
          </a:xfrm>
          <a:prstGeom prst="rect">
            <a:avLst/>
          </a:prstGeom>
        </p:spPr>
      </p:pic>
      <p:pic>
        <p:nvPicPr>
          <p:cNvPr id="8" name="Εικόνα 7">
            <a:extLst>
              <a:ext uri="{FF2B5EF4-FFF2-40B4-BE49-F238E27FC236}">
                <a16:creationId xmlns:a16="http://schemas.microsoft.com/office/drawing/2014/main" id="{F5AF0D39-A812-4227-C04F-672511BADED4}"/>
              </a:ext>
            </a:extLst>
          </p:cNvPr>
          <p:cNvPicPr>
            <a:picLocks noChangeAspect="1"/>
          </p:cNvPicPr>
          <p:nvPr/>
        </p:nvPicPr>
        <p:blipFill>
          <a:blip r:embed="rId2"/>
          <a:stretch>
            <a:fillRect/>
          </a:stretch>
        </p:blipFill>
        <p:spPr>
          <a:xfrm>
            <a:off x="395536" y="4498743"/>
            <a:ext cx="8291264" cy="1306521"/>
          </a:xfrm>
          <a:prstGeom prst="rect">
            <a:avLst/>
          </a:prstGeom>
        </p:spPr>
      </p:pic>
      <p:sp useBgFill="1">
        <p:nvSpPr>
          <p:cNvPr id="14" name="TextBox 13">
            <a:extLst>
              <a:ext uri="{FF2B5EF4-FFF2-40B4-BE49-F238E27FC236}">
                <a16:creationId xmlns:a16="http://schemas.microsoft.com/office/drawing/2014/main" id="{ED981098-F1E3-5BDA-5BEF-9D472ADEEC63}"/>
              </a:ext>
            </a:extLst>
          </p:cNvPr>
          <p:cNvSpPr txBox="1"/>
          <p:nvPr/>
        </p:nvSpPr>
        <p:spPr>
          <a:xfrm>
            <a:off x="2580442" y="2276872"/>
            <a:ext cx="1715469" cy="1661993"/>
          </a:xfrm>
          <a:prstGeom prst="rect">
            <a:avLst/>
          </a:prstGeom>
        </p:spPr>
        <p:txBody>
          <a:bodyPr wrap="square">
            <a:spAutoFit/>
          </a:bodyPr>
          <a:lstStyle/>
          <a:p>
            <a:pPr marL="285750" indent="-285750">
              <a:buFont typeface="Arial" panose="020B0604020202020204" pitchFamily="34" charset="0"/>
              <a:buChar char="•"/>
            </a:pPr>
            <a:r>
              <a:rPr lang="el-GR" b="1" dirty="0"/>
              <a:t>Θερμικές</a:t>
            </a:r>
          </a:p>
          <a:p>
            <a:pPr marL="285750" indent="-285750">
              <a:buFont typeface="Arial" panose="020B0604020202020204" pitchFamily="34" charset="0"/>
              <a:buChar char="•"/>
            </a:pPr>
            <a:r>
              <a:rPr lang="el-GR" sz="1400" dirty="0">
                <a:latin typeface="Arial" panose="020B0604020202020204" pitchFamily="34" charset="0"/>
                <a:cs typeface="Arial" panose="020B0604020202020204" pitchFamily="34" charset="0"/>
              </a:rPr>
              <a:t>Α</a:t>
            </a:r>
            <a:r>
              <a:rPr lang="en-US" sz="1400" dirty="0">
                <a:latin typeface="Arial" panose="020B0604020202020204" pitchFamily="34" charset="0"/>
                <a:cs typeface="Arial" panose="020B0604020202020204" pitchFamily="34" charset="0"/>
              </a:rPr>
              <a:t>PC</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Heater probe</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Snare tip soft coagulation</a:t>
            </a:r>
          </a:p>
          <a:p>
            <a:pPr marL="285750"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Grasping forceps</a:t>
            </a:r>
          </a:p>
        </p:txBody>
      </p:sp>
      <p:sp useBgFill="1">
        <p:nvSpPr>
          <p:cNvPr id="9" name="TextBox 8">
            <a:extLst>
              <a:ext uri="{FF2B5EF4-FFF2-40B4-BE49-F238E27FC236}">
                <a16:creationId xmlns:a16="http://schemas.microsoft.com/office/drawing/2014/main" id="{535187B5-A90F-F18C-739E-8EFCCF0F0635}"/>
              </a:ext>
            </a:extLst>
          </p:cNvPr>
          <p:cNvSpPr txBox="1"/>
          <p:nvPr/>
        </p:nvSpPr>
        <p:spPr>
          <a:xfrm>
            <a:off x="4860032" y="2264966"/>
            <a:ext cx="1656184" cy="1446550"/>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b="1" dirty="0">
                <a:solidFill>
                  <a:prstClr val="black"/>
                </a:solidFill>
                <a:latin typeface="Constantia"/>
              </a:rPr>
              <a:t>Εγχύσεις</a:t>
            </a:r>
            <a:endParaRPr kumimoji="0" lang="el-GR" sz="1800" b="1" i="0" u="none" strike="noStrike" kern="1200" cap="none" spc="0" normalizeH="0" baseline="0" noProof="0" dirty="0">
              <a:ln>
                <a:noFill/>
              </a:ln>
              <a:solidFill>
                <a:prstClr val="black"/>
              </a:solidFill>
              <a:effectLst/>
              <a:uLnTx/>
              <a:uFillTx/>
              <a:latin typeface="Constant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Αδρεναλίνη</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400" dirty="0">
                <a:solidFill>
                  <a:prstClr val="black"/>
                </a:solidFill>
                <a:latin typeface="Arial" panose="020B0604020202020204" pitchFamily="34" charset="0"/>
                <a:cs typeface="Arial" panose="020B0604020202020204" pitchFamily="34" charset="0"/>
              </a:rPr>
              <a:t>Σκληρυντικές ουσίες</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prstClr val="black"/>
                </a:solidFill>
                <a:latin typeface="Arial" panose="020B0604020202020204" pitchFamily="34" charset="0"/>
                <a:cs typeface="Arial" panose="020B0604020202020204" pitchFamily="34" charset="0"/>
              </a:rPr>
              <a:t>Fibrin glue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Thrombin</a:t>
            </a:r>
          </a:p>
        </p:txBody>
      </p:sp>
      <p:sp useBgFill="1">
        <p:nvSpPr>
          <p:cNvPr id="11" name="TextBox 10">
            <a:extLst>
              <a:ext uri="{FF2B5EF4-FFF2-40B4-BE49-F238E27FC236}">
                <a16:creationId xmlns:a16="http://schemas.microsoft.com/office/drawing/2014/main" id="{BF5B9EFE-D294-1960-3126-31AEA3D2E35F}"/>
              </a:ext>
            </a:extLst>
          </p:cNvPr>
          <p:cNvSpPr txBox="1"/>
          <p:nvPr/>
        </p:nvSpPr>
        <p:spPr>
          <a:xfrm>
            <a:off x="7063720" y="2247836"/>
            <a:ext cx="1656184" cy="80021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b="1" dirty="0">
                <a:solidFill>
                  <a:prstClr val="black"/>
                </a:solidFill>
                <a:latin typeface="Constantia"/>
              </a:rPr>
              <a:t>Τοπικά</a:t>
            </a:r>
            <a:endParaRPr kumimoji="0" lang="el-GR" sz="1800" b="1" i="0" u="none" strike="noStrike" kern="1200" cap="none" spc="0" normalizeH="0" baseline="0" noProof="0" dirty="0">
              <a:ln>
                <a:noFill/>
              </a:ln>
              <a:solidFill>
                <a:prstClr val="black"/>
              </a:solidFill>
              <a:effectLst/>
              <a:uLnTx/>
              <a:uFillTx/>
              <a:latin typeface="Constant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Αιμοστατική σκόνη/ </a:t>
            </a:r>
            <a:r>
              <a:rPr lang="en-US" sz="1400" dirty="0">
                <a:solidFill>
                  <a:prstClr val="black"/>
                </a:solidFill>
                <a:latin typeface="Arial" panose="020B0604020202020204" pitchFamily="34" charset="0"/>
                <a:cs typeface="Arial" panose="020B0604020202020204" pitchFamily="34" charset="0"/>
              </a:rPr>
              <a:t>gel </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useBgFill="1">
        <p:nvSpPr>
          <p:cNvPr id="13" name="TextBox 12">
            <a:extLst>
              <a:ext uri="{FF2B5EF4-FFF2-40B4-BE49-F238E27FC236}">
                <a16:creationId xmlns:a16="http://schemas.microsoft.com/office/drawing/2014/main" id="{C1F9E1CB-D20C-2930-14EA-A4167BA4C334}"/>
              </a:ext>
            </a:extLst>
          </p:cNvPr>
          <p:cNvSpPr txBox="1"/>
          <p:nvPr/>
        </p:nvSpPr>
        <p:spPr>
          <a:xfrm>
            <a:off x="2422729" y="4614636"/>
            <a:ext cx="4583430" cy="80021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b="1" dirty="0">
                <a:solidFill>
                  <a:prstClr val="black"/>
                </a:solidFill>
                <a:latin typeface="Constantia"/>
              </a:rPr>
              <a:t>Επιπλέον</a:t>
            </a:r>
            <a:endParaRPr kumimoji="0" lang="el-GR" sz="1800" b="1" i="0" u="none" strike="noStrike" kern="1200" cap="none" spc="0" normalizeH="0" baseline="0" noProof="0" dirty="0">
              <a:ln>
                <a:noFill/>
              </a:ln>
              <a:solidFill>
                <a:prstClr val="black"/>
              </a:solidFill>
              <a:effectLst/>
              <a:uLnTx/>
              <a:uFillTx/>
              <a:latin typeface="Constantia"/>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Ενδοσκοπικό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doppler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1400" dirty="0" err="1">
                <a:solidFill>
                  <a:prstClr val="black"/>
                </a:solidFill>
                <a:latin typeface="Arial" panose="020B0604020202020204" pitchFamily="34" charset="0"/>
                <a:cs typeface="Arial" panose="020B0604020202020204" pitchFamily="34" charset="0"/>
              </a:rPr>
              <a:t>Ενδοσκοπκός</a:t>
            </a:r>
            <a:r>
              <a:rPr lang="el-GR" sz="1400" dirty="0">
                <a:solidFill>
                  <a:prstClr val="black"/>
                </a:solidFill>
                <a:latin typeface="Arial" panose="020B0604020202020204" pitchFamily="34" charset="0"/>
                <a:cs typeface="Arial" panose="020B0604020202020204" pitchFamily="34" charset="0"/>
              </a:rPr>
              <a:t> υπέρηχος</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DB7D00CE-AAF5-2B79-7E11-BD660CA876F7}"/>
              </a:ext>
            </a:extLst>
          </p:cNvPr>
          <p:cNvSpPr txBox="1"/>
          <p:nvPr/>
        </p:nvSpPr>
        <p:spPr>
          <a:xfrm>
            <a:off x="3474748" y="6150572"/>
            <a:ext cx="4769660" cy="26161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Lee AY, Cho JY.</a:t>
            </a:r>
            <a:r>
              <a:rPr kumimoji="0" lang="el-G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J Gastroenterol </a:t>
            </a:r>
            <a:r>
              <a:rPr kumimoji="0" lang="el-GR" altLang="el-G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2024 </a:t>
            </a:r>
            <a:r>
              <a:rPr kumimoji="0" lang="el-GR" altLang="el-GR" sz="11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Apr</a:t>
            </a:r>
            <a:r>
              <a:rPr kumimoji="0" lang="el-GR" altLang="el-GR"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21;30(15):2087-2090. </a:t>
            </a:r>
          </a:p>
        </p:txBody>
      </p:sp>
    </p:spTree>
    <p:extLst>
      <p:ext uri="{BB962C8B-B14F-4D97-AF65-F5344CB8AC3E}">
        <p14:creationId xmlns:p14="http://schemas.microsoft.com/office/powerpoint/2010/main" val="1332145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337"/>
          </a:xfrm>
        </p:spPr>
        <p:txBody>
          <a:bodyPr rtlCol="0">
            <a:normAutofit/>
          </a:bodyPr>
          <a:lstStyle/>
          <a:p>
            <a:pPr algn="ctr" eaLnBrk="1" fontAlgn="auto" hangingPunct="1">
              <a:spcAft>
                <a:spcPts val="0"/>
              </a:spcAft>
              <a:defRPr/>
            </a:pPr>
            <a:r>
              <a:rPr lang="el-GR" sz="2800" b="1" dirty="0">
                <a:solidFill>
                  <a:schemeClr val="accent2">
                    <a:lumMod val="75000"/>
                  </a:schemeClr>
                </a:solidFill>
                <a:latin typeface="Arial" panose="020B0604020202020204" pitchFamily="34" charset="0"/>
                <a:cs typeface="Arial" panose="020B0604020202020204" pitchFamily="34" charset="0"/>
              </a:rPr>
              <a:t>Σύγκριση αποτελεσματικότητας-ασφάλειας μεθόδων  ενδοσκοπικής αιμόστασης</a:t>
            </a:r>
            <a:endParaRPr lang="el-GR" b="1" dirty="0">
              <a:solidFill>
                <a:schemeClr val="accent2">
                  <a:lumMod val="75000"/>
                </a:schemeClr>
              </a:solidFill>
              <a:latin typeface="Arial" panose="020B0604020202020204" pitchFamily="34" charset="0"/>
              <a:cs typeface="Arial" panose="020B0604020202020204" pitchFamily="34" charset="0"/>
            </a:endParaRPr>
          </a:p>
        </p:txBody>
      </p:sp>
      <p:sp>
        <p:nvSpPr>
          <p:cNvPr id="40963" name="2 - Θέση περιεχομένου"/>
          <p:cNvSpPr>
            <a:spLocks noGrp="1"/>
          </p:cNvSpPr>
          <p:nvPr>
            <p:ph idx="1"/>
          </p:nvPr>
        </p:nvSpPr>
        <p:spPr>
          <a:xfrm>
            <a:off x="468313" y="1412875"/>
            <a:ext cx="8218487" cy="5256213"/>
          </a:xfrm>
        </p:spPr>
        <p:txBody>
          <a:bodyPr>
            <a:normAutofit fontScale="92500" lnSpcReduction="10000"/>
          </a:bodyPr>
          <a:lstStyle/>
          <a:p>
            <a:pPr eaLnBrk="1" hangingPunct="1">
              <a:lnSpc>
                <a:spcPct val="150000"/>
              </a:lnSpc>
            </a:pPr>
            <a:r>
              <a:rPr lang="el-GR" altLang="el-GR" sz="2000" dirty="0">
                <a:latin typeface="Arial" panose="020B0604020202020204" pitchFamily="34" charset="0"/>
                <a:cs typeface="Arial" panose="020B0604020202020204" pitchFamily="34" charset="0"/>
              </a:rPr>
              <a:t>Ενδοσκοπικές εγχύσεις ισοδύναμες. </a:t>
            </a:r>
          </a:p>
          <a:p>
            <a:pPr eaLnBrk="1" hangingPunct="1">
              <a:lnSpc>
                <a:spcPct val="150000"/>
              </a:lnSpc>
            </a:pPr>
            <a:endParaRPr lang="el-GR" altLang="el-GR" sz="2000" dirty="0">
              <a:latin typeface="Arial" panose="020B0604020202020204" pitchFamily="34" charset="0"/>
              <a:cs typeface="Arial" panose="020B0604020202020204" pitchFamily="34" charset="0"/>
            </a:endParaRPr>
          </a:p>
          <a:p>
            <a:pPr eaLnBrk="1" hangingPunct="1">
              <a:lnSpc>
                <a:spcPct val="150000"/>
              </a:lnSpc>
            </a:pPr>
            <a:r>
              <a:rPr lang="el-GR" altLang="el-GR" sz="2000" dirty="0">
                <a:latin typeface="Arial" panose="020B0604020202020204" pitchFamily="34" charset="0"/>
                <a:cs typeface="Arial" panose="020B0604020202020204" pitchFamily="34" charset="0"/>
              </a:rPr>
              <a:t>Μηχανικές  =  θερμικές. </a:t>
            </a:r>
          </a:p>
          <a:p>
            <a:pPr lvl="4" eaLnBrk="1" hangingPunct="1">
              <a:lnSpc>
                <a:spcPct val="150000"/>
              </a:lnSpc>
            </a:pPr>
            <a:endParaRPr lang="el-GR" altLang="el-GR" sz="2000" dirty="0">
              <a:latin typeface="Arial" panose="020B0604020202020204" pitchFamily="34" charset="0"/>
              <a:cs typeface="Arial" panose="020B0604020202020204" pitchFamily="34" charset="0"/>
            </a:endParaRPr>
          </a:p>
          <a:p>
            <a:pPr eaLnBrk="1" hangingPunct="1">
              <a:lnSpc>
                <a:spcPct val="150000"/>
              </a:lnSpc>
            </a:pPr>
            <a:r>
              <a:rPr lang="el-GR" altLang="el-GR" sz="2000" dirty="0">
                <a:latin typeface="Arial" panose="020B0604020202020204" pitchFamily="34" charset="0"/>
                <a:cs typeface="Arial" panose="020B0604020202020204" pitchFamily="34" charset="0"/>
              </a:rPr>
              <a:t>Μηχανικές – θερμικές μέθοδοι&gt; Έγχυση αδρεναλίνης.</a:t>
            </a:r>
          </a:p>
          <a:p>
            <a:pPr eaLnBrk="1" hangingPunct="1">
              <a:lnSpc>
                <a:spcPct val="150000"/>
              </a:lnSpc>
            </a:pPr>
            <a:endParaRPr lang="el-GR" altLang="el-GR" sz="2000" b="1" dirty="0">
              <a:latin typeface="Arial" panose="020B0604020202020204" pitchFamily="34" charset="0"/>
              <a:cs typeface="Arial" panose="020B0604020202020204" pitchFamily="34" charset="0"/>
            </a:endParaRPr>
          </a:p>
          <a:p>
            <a:pPr eaLnBrk="1" hangingPunct="1">
              <a:lnSpc>
                <a:spcPct val="150000"/>
              </a:lnSpc>
            </a:pPr>
            <a:r>
              <a:rPr lang="el-GR" altLang="el-GR" sz="2000" dirty="0">
                <a:latin typeface="Arial" panose="020B0604020202020204" pitchFamily="34" charset="0"/>
                <a:cs typeface="Arial" panose="020B0604020202020204" pitchFamily="34" charset="0"/>
              </a:rPr>
              <a:t>Συνδυαστική καλύτερα: Οδηγία </a:t>
            </a:r>
            <a:r>
              <a:rPr lang="en-US" altLang="el-GR" sz="2000" dirty="0">
                <a:latin typeface="Arial" panose="020B0604020202020204" pitchFamily="34" charset="0"/>
                <a:cs typeface="Arial" panose="020B0604020202020204" pitchFamily="34" charset="0"/>
              </a:rPr>
              <a:t>ESGE: </a:t>
            </a:r>
            <a:r>
              <a:rPr lang="el-GR" altLang="el-GR" sz="2000" dirty="0">
                <a:latin typeface="Arial" panose="020B0604020202020204" pitchFamily="34" charset="0"/>
                <a:cs typeface="Arial" panose="020B0604020202020204" pitchFamily="34" charset="0"/>
              </a:rPr>
              <a:t>Σε ενεργή αιμορραγία (</a:t>
            </a:r>
            <a:r>
              <a:rPr lang="en-US" altLang="el-GR" sz="2000" dirty="0">
                <a:latin typeface="Arial" panose="020B0604020202020204" pitchFamily="34" charset="0"/>
                <a:cs typeface="Arial" panose="020B0604020202020204" pitchFamily="34" charset="0"/>
              </a:rPr>
              <a:t>Forrest </a:t>
            </a:r>
            <a:r>
              <a:rPr lang="en-US" altLang="el-GR" sz="2000" dirty="0" err="1">
                <a:latin typeface="Arial" panose="020B0604020202020204" pitchFamily="34" charset="0"/>
                <a:cs typeface="Arial" panose="020B0604020202020204" pitchFamily="34" charset="0"/>
              </a:rPr>
              <a:t>Ia</a:t>
            </a:r>
            <a:r>
              <a:rPr lang="en-US" altLang="el-GR" sz="2000" dirty="0">
                <a:latin typeface="Arial" panose="020B0604020202020204" pitchFamily="34" charset="0"/>
                <a:cs typeface="Arial" panose="020B0604020202020204" pitchFamily="34" charset="0"/>
              </a:rPr>
              <a:t>, </a:t>
            </a:r>
            <a:r>
              <a:rPr lang="en-US" altLang="el-GR" sz="2000" dirty="0" err="1">
                <a:latin typeface="Arial" panose="020B0604020202020204" pitchFamily="34" charset="0"/>
                <a:cs typeface="Arial" panose="020B0604020202020204" pitchFamily="34" charset="0"/>
              </a:rPr>
              <a:t>Ib</a:t>
            </a:r>
            <a:r>
              <a:rPr lang="en-US" altLang="el-GR" sz="2000" dirty="0">
                <a:latin typeface="Arial" panose="020B0604020202020204" pitchFamily="34" charset="0"/>
                <a:cs typeface="Arial" panose="020B0604020202020204" pitchFamily="34" charset="0"/>
              </a:rPr>
              <a:t>): </a:t>
            </a:r>
            <a:r>
              <a:rPr lang="el-GR" altLang="el-GR" sz="2000" dirty="0">
                <a:solidFill>
                  <a:srgbClr val="FF0000"/>
                </a:solidFill>
                <a:latin typeface="Arial" panose="020B0604020202020204" pitchFamily="34" charset="0"/>
                <a:cs typeface="Arial" panose="020B0604020202020204" pitchFamily="34" charset="0"/>
              </a:rPr>
              <a:t>Έγχυση αδρεναλίνης+ Θερμική ή μηχανική. </a:t>
            </a:r>
          </a:p>
          <a:p>
            <a:pPr lvl="4" eaLnBrk="1" hangingPunct="1"/>
            <a:endParaRPr lang="el-GR" altLang="el-GR" dirty="0">
              <a:solidFill>
                <a:srgbClr val="FF0000"/>
              </a:solidFill>
            </a:endParaRPr>
          </a:p>
          <a:p>
            <a:pPr lvl="4" algn="r" eaLnBrk="1" hangingPunct="1"/>
            <a:endParaRPr lang="el-GR" altLang="el-GR" dirty="0">
              <a:solidFill>
                <a:srgbClr val="FF0000"/>
              </a:solidFill>
              <a:latin typeface="Comic Sans MS" pitchFamily="66" charset="0"/>
            </a:endParaRPr>
          </a:p>
          <a:p>
            <a:pPr algn="l"/>
            <a:endParaRPr lang="el-GR" sz="1800" i="0" u="none" strike="noStrike" baseline="0" dirty="0">
              <a:solidFill>
                <a:srgbClr val="000000"/>
              </a:solidFill>
              <a:latin typeface="Meta Pro Light"/>
            </a:endParaRPr>
          </a:p>
          <a:p>
            <a:pPr algn="r"/>
            <a:r>
              <a:rPr lang="en-US" sz="1100" b="0" i="0" u="none" strike="noStrike" baseline="0" dirty="0">
                <a:solidFill>
                  <a:srgbClr val="000000"/>
                </a:solidFill>
                <a:latin typeface="Arial" panose="020B0604020202020204" pitchFamily="34" charset="0"/>
                <a:cs typeface="Arial" panose="020B0604020202020204" pitchFamily="34" charset="0"/>
              </a:rPr>
              <a:t>Laine L, Jensen DM. </a:t>
            </a:r>
            <a:r>
              <a:rPr lang="en-US" sz="1100" b="0" i="1" u="none" strike="noStrike" baseline="0" dirty="0">
                <a:solidFill>
                  <a:srgbClr val="000000"/>
                </a:solidFill>
                <a:latin typeface="Arial" panose="020B0604020202020204" pitchFamily="34" charset="0"/>
                <a:cs typeface="Arial" panose="020B0604020202020204" pitchFamily="34" charset="0"/>
              </a:rPr>
              <a:t>Am J Gastroenterol </a:t>
            </a:r>
            <a:r>
              <a:rPr lang="en-US" sz="1100" b="0" i="0" u="none" strike="noStrike" baseline="0" dirty="0">
                <a:solidFill>
                  <a:srgbClr val="000000"/>
                </a:solidFill>
                <a:latin typeface="Arial" panose="020B0604020202020204" pitchFamily="34" charset="0"/>
                <a:cs typeface="Arial" panose="020B0604020202020204" pitchFamily="34" charset="0"/>
              </a:rPr>
              <a:t>2012;107:345-60.</a:t>
            </a:r>
          </a:p>
          <a:p>
            <a:pPr algn="r"/>
            <a:r>
              <a:rPr lang="en-US" sz="1100" b="0" i="0" u="none" strike="noStrike" baseline="0" dirty="0" err="1">
                <a:solidFill>
                  <a:srgbClr val="231F20"/>
                </a:solidFill>
                <a:latin typeface="Arial" panose="020B0604020202020204" pitchFamily="34" charset="0"/>
                <a:cs typeface="Arial" panose="020B0604020202020204" pitchFamily="34" charset="0"/>
              </a:rPr>
              <a:t>Gralnek</a:t>
            </a:r>
            <a:r>
              <a:rPr lang="en-US" sz="1100" b="0" i="0" u="none" strike="noStrike" baseline="0" dirty="0">
                <a:solidFill>
                  <a:srgbClr val="231F20"/>
                </a:solidFill>
                <a:latin typeface="Arial" panose="020B0604020202020204" pitchFamily="34" charset="0"/>
                <a:cs typeface="Arial" panose="020B0604020202020204" pitchFamily="34" charset="0"/>
              </a:rPr>
              <a:t> Ian M et al. ESGE Guidelines. Endoscopy 2021; 53: 300–332</a:t>
            </a:r>
            <a:r>
              <a:rPr lang="en-US" sz="1100" b="0" i="0" u="none" strike="noStrike" baseline="0" dirty="0">
                <a:solidFill>
                  <a:srgbClr val="000000"/>
                </a:solidFill>
                <a:latin typeface="Comic Sans MS" panose="030F0702030302020204" pitchFamily="66" charset="0"/>
              </a:rPr>
              <a:t> </a:t>
            </a:r>
          </a:p>
          <a:p>
            <a:endParaRPr lang="el-GR" sz="1800" b="0" i="0" u="none" strike="noStrike" baseline="0" dirty="0">
              <a:solidFill>
                <a:srgbClr val="000000"/>
              </a:solidFill>
              <a:latin typeface="Meta Pro Light"/>
            </a:endParaRPr>
          </a:p>
          <a:p>
            <a:pPr eaLnBrk="1" hangingPunct="1"/>
            <a:endParaRPr lang="el-GR" altLang="el-GR" sz="2000" b="1" dirty="0"/>
          </a:p>
        </p:txBody>
      </p:sp>
    </p:spTree>
    <p:extLst>
      <p:ext uri="{BB962C8B-B14F-4D97-AF65-F5344CB8AC3E}">
        <p14:creationId xmlns:p14="http://schemas.microsoft.com/office/powerpoint/2010/main" val="2408095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14A"/>
          <p:cNvPicPr>
            <a:picLocks noChangeAspect="1" noChangeArrowheads="1"/>
          </p:cNvPicPr>
          <p:nvPr/>
        </p:nvPicPr>
        <p:blipFill>
          <a:blip r:embed="rId3" cstate="print"/>
          <a:srcRect/>
          <a:stretch>
            <a:fillRect/>
          </a:stretch>
        </p:blipFill>
        <p:spPr bwMode="auto">
          <a:xfrm>
            <a:off x="4679950" y="3625444"/>
            <a:ext cx="4464050" cy="3068638"/>
          </a:xfrm>
          <a:prstGeom prst="rect">
            <a:avLst/>
          </a:prstGeom>
          <a:noFill/>
        </p:spPr>
      </p:pic>
      <p:pic>
        <p:nvPicPr>
          <p:cNvPr id="87043" name="Picture 3" descr="stomach_ulcer"/>
          <p:cNvPicPr>
            <a:picLocks noChangeAspect="1" noChangeArrowheads="1"/>
          </p:cNvPicPr>
          <p:nvPr/>
        </p:nvPicPr>
        <p:blipFill>
          <a:blip r:embed="rId4" cstate="print"/>
          <a:srcRect t="12451"/>
          <a:stretch>
            <a:fillRect/>
          </a:stretch>
        </p:blipFill>
        <p:spPr bwMode="auto">
          <a:xfrm>
            <a:off x="323850" y="260350"/>
            <a:ext cx="5111750" cy="3240088"/>
          </a:xfrm>
          <a:prstGeom prst="rect">
            <a:avLst/>
          </a:prstGeom>
          <a:noFill/>
        </p:spPr>
      </p:pic>
      <p:sp>
        <p:nvSpPr>
          <p:cNvPr id="2" name="Ορθογώνιο 1"/>
          <p:cNvSpPr/>
          <p:nvPr/>
        </p:nvSpPr>
        <p:spPr>
          <a:xfrm>
            <a:off x="5440128" y="548680"/>
            <a:ext cx="3384550" cy="1077218"/>
          </a:xfrm>
          <a:prstGeom prst="rect">
            <a:avLst/>
          </a:prstGeom>
        </p:spPr>
        <p:txBody>
          <a:bodyPr wrap="square">
            <a:spAutoFit/>
          </a:bodyPr>
          <a:lstStyle/>
          <a:p>
            <a:r>
              <a:rPr lang="el-GR" sz="3200" dirty="0">
                <a:latin typeface="Arial" panose="020B0604020202020204" pitchFamily="34" charset="0"/>
                <a:cs typeface="Arial" panose="020B0604020202020204" pitchFamily="34" charset="0"/>
              </a:rPr>
              <a:t>1. Ενδοσκοπική έγχυση ουσιών</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p:cNvPicPr>
            <a:picLocks noChangeAspect="1" noChangeArrowheads="1"/>
          </p:cNvPicPr>
          <p:nvPr/>
        </p:nvPicPr>
        <p:blipFill>
          <a:blip r:embed="rId3" cstate="print"/>
          <a:srcRect t="7492" b="11694"/>
          <a:stretch>
            <a:fillRect/>
          </a:stretch>
        </p:blipFill>
        <p:spPr bwMode="auto">
          <a:xfrm>
            <a:off x="611188" y="582613"/>
            <a:ext cx="4392612" cy="2635250"/>
          </a:xfrm>
          <a:prstGeom prst="rect">
            <a:avLst/>
          </a:prstGeom>
          <a:noFill/>
          <a:ln w="9525">
            <a:noFill/>
            <a:miter lim="800000"/>
            <a:headEnd/>
            <a:tailEnd/>
          </a:ln>
        </p:spPr>
      </p:pic>
      <p:pic>
        <p:nvPicPr>
          <p:cNvPr id="40963" name="Picture 6" descr="Methods of Endoscopic Hemostasis"/>
          <p:cNvPicPr>
            <a:picLocks noChangeAspect="1" noChangeArrowheads="1"/>
          </p:cNvPicPr>
          <p:nvPr/>
        </p:nvPicPr>
        <p:blipFill>
          <a:blip r:embed="rId4" cstate="print"/>
          <a:srcRect l="70148" t="32100" r="4630" b="32101"/>
          <a:stretch>
            <a:fillRect/>
          </a:stretch>
        </p:blipFill>
        <p:spPr bwMode="auto">
          <a:xfrm>
            <a:off x="2771775" y="3284538"/>
            <a:ext cx="2801938" cy="2987675"/>
          </a:xfrm>
          <a:prstGeom prst="rect">
            <a:avLst/>
          </a:prstGeom>
          <a:noFill/>
          <a:ln w="9525">
            <a:noFill/>
            <a:miter lim="800000"/>
            <a:headEnd/>
            <a:tailEnd/>
          </a:ln>
        </p:spPr>
      </p:pic>
      <p:pic>
        <p:nvPicPr>
          <p:cNvPr id="40964" name="Picture 8"/>
          <p:cNvPicPr>
            <a:picLocks noChangeAspect="1" noChangeArrowheads="1"/>
          </p:cNvPicPr>
          <p:nvPr/>
        </p:nvPicPr>
        <p:blipFill>
          <a:blip r:embed="rId5" cstate="print"/>
          <a:srcRect l="23256" t="10635" r="21384" b="11829"/>
          <a:stretch>
            <a:fillRect/>
          </a:stretch>
        </p:blipFill>
        <p:spPr bwMode="auto">
          <a:xfrm>
            <a:off x="5645150" y="3281363"/>
            <a:ext cx="2814638" cy="2955925"/>
          </a:xfrm>
          <a:prstGeom prst="rect">
            <a:avLst/>
          </a:prstGeom>
          <a:noFill/>
          <a:ln w="9525">
            <a:noFill/>
            <a:miter lim="800000"/>
            <a:headEnd/>
            <a:tailEnd/>
          </a:ln>
        </p:spPr>
      </p:pic>
      <p:sp>
        <p:nvSpPr>
          <p:cNvPr id="40965" name="6 - Θέση περιεχομένου"/>
          <p:cNvSpPr>
            <a:spLocks noGrp="1"/>
          </p:cNvSpPr>
          <p:nvPr>
            <p:ph idx="1"/>
          </p:nvPr>
        </p:nvSpPr>
        <p:spPr>
          <a:xfrm>
            <a:off x="5435600" y="620713"/>
            <a:ext cx="3529013" cy="2447925"/>
          </a:xfrm>
        </p:spPr>
        <p:txBody>
          <a:bodyPr>
            <a:noAutofit/>
          </a:bodyPr>
          <a:lstStyle/>
          <a:p>
            <a:pPr eaLnBrk="1" hangingPunct="1">
              <a:lnSpc>
                <a:spcPct val="90000"/>
              </a:lnSpc>
            </a:pPr>
            <a:r>
              <a:rPr lang="el-GR" sz="2000" dirty="0">
                <a:latin typeface="Arial" panose="020B0604020202020204" pitchFamily="34" charset="0"/>
                <a:ea typeface="ＭＳ Ｐゴシック" pitchFamily="34" charset="-128"/>
                <a:cs typeface="Arial" panose="020B0604020202020204" pitchFamily="34" charset="0"/>
              </a:rPr>
              <a:t>ευρέως διαδεδομένη</a:t>
            </a:r>
          </a:p>
          <a:p>
            <a:pPr eaLnBrk="1" hangingPunct="1">
              <a:lnSpc>
                <a:spcPct val="90000"/>
              </a:lnSpc>
            </a:pPr>
            <a:endParaRPr lang="en-US" sz="2000" dirty="0">
              <a:latin typeface="Arial" panose="020B0604020202020204" pitchFamily="34" charset="0"/>
              <a:ea typeface="ＭＳ Ｐゴシック" pitchFamily="34" charset="-128"/>
              <a:cs typeface="Arial" panose="020B0604020202020204" pitchFamily="34" charset="0"/>
            </a:endParaRPr>
          </a:p>
          <a:p>
            <a:pPr eaLnBrk="1" hangingPunct="1">
              <a:lnSpc>
                <a:spcPct val="90000"/>
              </a:lnSpc>
            </a:pPr>
            <a:r>
              <a:rPr lang="el-GR" sz="2000" dirty="0">
                <a:latin typeface="Arial" panose="020B0604020202020204" pitchFamily="34" charset="0"/>
                <a:ea typeface="ＭＳ Ｐゴシック" pitchFamily="34" charset="-128"/>
                <a:cs typeface="Arial" panose="020B0604020202020204" pitchFamily="34" charset="0"/>
              </a:rPr>
              <a:t>πρώτη επιλογή μόνη της η σε συνδυασμό</a:t>
            </a:r>
          </a:p>
          <a:p>
            <a:pPr eaLnBrk="1" hangingPunct="1">
              <a:lnSpc>
                <a:spcPct val="90000"/>
              </a:lnSpc>
            </a:pPr>
            <a:endParaRPr lang="en-US" sz="2000" dirty="0">
              <a:latin typeface="Arial" panose="020B0604020202020204" pitchFamily="34" charset="0"/>
              <a:ea typeface="ＭＳ Ｐゴシック" pitchFamily="34" charset="-128"/>
              <a:cs typeface="Arial" panose="020B0604020202020204" pitchFamily="34" charset="0"/>
            </a:endParaRPr>
          </a:p>
          <a:p>
            <a:pPr eaLnBrk="1" hangingPunct="1">
              <a:lnSpc>
                <a:spcPct val="90000"/>
              </a:lnSpc>
            </a:pPr>
            <a:r>
              <a:rPr lang="el-GR" sz="2000" dirty="0">
                <a:latin typeface="Arial" panose="020B0604020202020204" pitchFamily="34" charset="0"/>
                <a:ea typeface="ＭＳ Ｐゴシック" pitchFamily="34" charset="-128"/>
                <a:cs typeface="Arial" panose="020B0604020202020204" pitchFamily="34" charset="0"/>
              </a:rPr>
              <a:t>κυρίως χρησιμοποιείται διάλυμα αδρεναλίνης σε φυσιολογικό ορό</a:t>
            </a:r>
          </a:p>
        </p:txBody>
      </p:sp>
    </p:spTree>
    <p:extLst>
      <p:ext uri="{BB962C8B-B14F-4D97-AF65-F5344CB8AC3E}">
        <p14:creationId xmlns:p14="http://schemas.microsoft.com/office/powerpoint/2010/main" val="2484536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p:cNvPicPr>
            <a:picLocks noChangeAspect="1" noChangeArrowheads="1"/>
          </p:cNvPicPr>
          <p:nvPr/>
        </p:nvPicPr>
        <p:blipFill>
          <a:blip r:embed="rId3" cstate="print"/>
          <a:srcRect b="17186"/>
          <a:stretch>
            <a:fillRect/>
          </a:stretch>
        </p:blipFill>
        <p:spPr bwMode="auto">
          <a:xfrm>
            <a:off x="3419475" y="593725"/>
            <a:ext cx="5526088" cy="5788025"/>
          </a:xfrm>
          <a:prstGeom prst="rect">
            <a:avLst/>
          </a:prstGeom>
          <a:noFill/>
          <a:ln w="9525">
            <a:noFill/>
            <a:miter lim="800000"/>
            <a:headEnd/>
            <a:tailEnd/>
          </a:ln>
        </p:spPr>
      </p:pic>
      <p:pic>
        <p:nvPicPr>
          <p:cNvPr id="37891" name="Picture 4" descr="Image"/>
          <p:cNvPicPr>
            <a:picLocks noChangeAspect="1" noChangeArrowheads="1"/>
          </p:cNvPicPr>
          <p:nvPr/>
        </p:nvPicPr>
        <p:blipFill>
          <a:blip r:embed="rId4" cstate="print"/>
          <a:srcRect r="19693" b="16634"/>
          <a:stretch>
            <a:fillRect/>
          </a:stretch>
        </p:blipFill>
        <p:spPr bwMode="auto">
          <a:xfrm>
            <a:off x="0" y="665163"/>
            <a:ext cx="3382963" cy="2736850"/>
          </a:xfrm>
          <a:prstGeom prst="rect">
            <a:avLst/>
          </a:prstGeom>
          <a:noFill/>
          <a:ln w="9525">
            <a:noFill/>
            <a:miter lim="800000"/>
            <a:headEnd/>
            <a:tailEnd/>
          </a:ln>
        </p:spPr>
      </p:pic>
      <p:sp>
        <p:nvSpPr>
          <p:cNvPr id="23556" name="4 - Θέση περιεχομένου"/>
          <p:cNvSpPr>
            <a:spLocks noGrp="1"/>
          </p:cNvSpPr>
          <p:nvPr>
            <p:ph idx="1"/>
          </p:nvPr>
        </p:nvSpPr>
        <p:spPr>
          <a:xfrm>
            <a:off x="250825" y="5229225"/>
            <a:ext cx="2881313" cy="360363"/>
          </a:xfrm>
        </p:spPr>
        <p:txBody>
          <a:bodyPr>
            <a:normAutofit/>
          </a:bodyPr>
          <a:lstStyle/>
          <a:p>
            <a:pPr marL="0" indent="0" algn="r" eaLnBrk="1" hangingPunct="1">
              <a:buFont typeface="Arial" charset="0"/>
              <a:buNone/>
              <a:defRPr/>
            </a:pPr>
            <a:r>
              <a:rPr lang="en-US" sz="1100" dirty="0" err="1">
                <a:latin typeface="Arial" panose="020B0604020202020204" pitchFamily="34" charset="0"/>
                <a:cs typeface="Arial" panose="020B0604020202020204" pitchFamily="34" charset="0"/>
              </a:rPr>
              <a:t>Kahi</a:t>
            </a:r>
            <a:r>
              <a:rPr lang="en-US" sz="1100" dirty="0">
                <a:latin typeface="Arial" panose="020B0604020202020204" pitchFamily="34" charset="0"/>
                <a:cs typeface="Arial" panose="020B0604020202020204" pitchFamily="34" charset="0"/>
              </a:rPr>
              <a:t> CJ et al. </a:t>
            </a:r>
            <a:r>
              <a:rPr lang="en-US" sz="1100" dirty="0" err="1">
                <a:latin typeface="Arial" panose="020B0604020202020204" pitchFamily="34" charset="0"/>
                <a:cs typeface="Arial" panose="020B0604020202020204" pitchFamily="34" charset="0"/>
              </a:rPr>
              <a:t>Gy</a:t>
            </a:r>
            <a:r>
              <a:rPr lang="en-US" sz="1100" dirty="0">
                <a:latin typeface="Arial" panose="020B0604020202020204" pitchFamily="34" charset="0"/>
                <a:cs typeface="Arial" panose="020B0604020202020204" pitchFamily="34" charset="0"/>
              </a:rPr>
              <a:t> 2005 </a:t>
            </a:r>
          </a:p>
        </p:txBody>
      </p:sp>
    </p:spTree>
    <p:extLst>
      <p:ext uri="{BB962C8B-B14F-4D97-AF65-F5344CB8AC3E}">
        <p14:creationId xmlns:p14="http://schemas.microsoft.com/office/powerpoint/2010/main" val="2200739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descr="AVMs_APC_Endosc"/>
          <p:cNvPicPr>
            <a:picLocks noGrp="1" noChangeAspect="1" noChangeArrowheads="1"/>
          </p:cNvPicPr>
          <p:nvPr>
            <p:ph type="body" idx="4294967295"/>
          </p:nvPr>
        </p:nvPicPr>
        <p:blipFill>
          <a:blip r:embed="rId3" cstate="print"/>
          <a:srcRect/>
          <a:stretch>
            <a:fillRect/>
          </a:stretch>
        </p:blipFill>
        <p:spPr>
          <a:xfrm>
            <a:off x="0" y="981075"/>
            <a:ext cx="7488238" cy="5689600"/>
          </a:xfrm>
          <a:noFill/>
          <a:ln/>
        </p:spPr>
      </p:pic>
      <p:sp>
        <p:nvSpPr>
          <p:cNvPr id="3" name="2 - TextBox"/>
          <p:cNvSpPr txBox="1"/>
          <p:nvPr/>
        </p:nvSpPr>
        <p:spPr>
          <a:xfrm>
            <a:off x="2339752" y="332656"/>
            <a:ext cx="4977645" cy="584775"/>
          </a:xfrm>
          <a:prstGeom prst="rect">
            <a:avLst/>
          </a:prstGeom>
          <a:noFill/>
        </p:spPr>
        <p:txBody>
          <a:bodyPr wrap="square" rtlCol="0">
            <a:spAutoFit/>
          </a:bodyPr>
          <a:lstStyle/>
          <a:p>
            <a:r>
              <a:rPr lang="el-GR" sz="3200" dirty="0">
                <a:latin typeface="Arial" panose="020B0604020202020204" pitchFamily="34" charset="0"/>
                <a:cs typeface="Arial" panose="020B0604020202020204" pitchFamily="34" charset="0"/>
              </a:rPr>
              <a:t>2. Θερμικές μέθοδοι- </a:t>
            </a:r>
            <a:r>
              <a:rPr lang="en-US" sz="3200" dirty="0">
                <a:latin typeface="Arial" panose="020B0604020202020204" pitchFamily="34" charset="0"/>
                <a:cs typeface="Arial" panose="020B0604020202020204" pitchFamily="34" charset="0"/>
              </a:rPr>
              <a:t>APC</a:t>
            </a:r>
            <a:endParaRPr lang="el-GR" sz="3200" dirty="0">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p:cNvPicPr>
            <a:picLocks noChangeAspect="1" noChangeArrowheads="1"/>
          </p:cNvPicPr>
          <p:nvPr/>
        </p:nvPicPr>
        <p:blipFill>
          <a:blip r:embed="rId3" cstate="print"/>
          <a:srcRect/>
          <a:stretch>
            <a:fillRect/>
          </a:stretch>
        </p:blipFill>
        <p:spPr bwMode="auto">
          <a:xfrm>
            <a:off x="347663" y="333375"/>
            <a:ext cx="3937000" cy="2951163"/>
          </a:xfrm>
          <a:prstGeom prst="rect">
            <a:avLst/>
          </a:prstGeom>
          <a:noFill/>
          <a:ln w="9525">
            <a:noFill/>
            <a:miter lim="800000"/>
            <a:headEnd/>
            <a:tailEnd/>
          </a:ln>
        </p:spPr>
      </p:pic>
      <p:pic>
        <p:nvPicPr>
          <p:cNvPr id="43011" name="Picture 4"/>
          <p:cNvPicPr>
            <a:picLocks noChangeAspect="1" noChangeArrowheads="1"/>
          </p:cNvPicPr>
          <p:nvPr/>
        </p:nvPicPr>
        <p:blipFill>
          <a:blip r:embed="rId4" cstate="print"/>
          <a:srcRect/>
          <a:stretch>
            <a:fillRect/>
          </a:stretch>
        </p:blipFill>
        <p:spPr bwMode="auto">
          <a:xfrm>
            <a:off x="419100" y="3644900"/>
            <a:ext cx="3619500" cy="2547938"/>
          </a:xfrm>
          <a:prstGeom prst="rect">
            <a:avLst/>
          </a:prstGeom>
          <a:noFill/>
          <a:ln w="9525">
            <a:noFill/>
            <a:miter lim="800000"/>
            <a:headEnd/>
            <a:tailEnd/>
          </a:ln>
        </p:spPr>
      </p:pic>
      <p:pic>
        <p:nvPicPr>
          <p:cNvPr id="43012" name="Picture 5"/>
          <p:cNvPicPr>
            <a:picLocks noChangeAspect="1" noChangeArrowheads="1"/>
          </p:cNvPicPr>
          <p:nvPr/>
        </p:nvPicPr>
        <p:blipFill>
          <a:blip r:embed="rId5" cstate="print"/>
          <a:srcRect/>
          <a:stretch>
            <a:fillRect/>
          </a:stretch>
        </p:blipFill>
        <p:spPr bwMode="auto">
          <a:xfrm>
            <a:off x="4284663" y="620713"/>
            <a:ext cx="4389437" cy="5832475"/>
          </a:xfrm>
          <a:prstGeom prst="rect">
            <a:avLst/>
          </a:prstGeom>
          <a:noFill/>
          <a:ln w="9525">
            <a:noFill/>
            <a:miter lim="800000"/>
            <a:headEnd/>
            <a:tailEnd/>
          </a:ln>
        </p:spPr>
      </p:pic>
    </p:spTree>
    <p:extLst>
      <p:ext uri="{BB962C8B-B14F-4D97-AF65-F5344CB8AC3E}">
        <p14:creationId xmlns:p14="http://schemas.microsoft.com/office/powerpoint/2010/main" val="2275958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D9B86644-58B5-73BD-A268-F6986D34AC36}"/>
              </a:ext>
            </a:extLst>
          </p:cNvPr>
          <p:cNvSpPr>
            <a:spLocks noGrp="1"/>
          </p:cNvSpPr>
          <p:nvPr>
            <p:ph type="title"/>
          </p:nvPr>
        </p:nvSpPr>
        <p:spPr/>
        <p:txBody>
          <a:bodyPr>
            <a:normAutofit/>
          </a:bodyPr>
          <a:lstStyle/>
          <a:p>
            <a:pPr algn="ctr"/>
            <a:r>
              <a:rPr lang="el-GR" sz="3200" dirty="0">
                <a:latin typeface="Arial" panose="020B0604020202020204" pitchFamily="34" charset="0"/>
                <a:cs typeface="Arial" panose="020B0604020202020204" pitchFamily="34" charset="0"/>
              </a:rPr>
              <a:t>Οξεία αιμορραγία ανώτερου πεπτικού</a:t>
            </a:r>
          </a:p>
        </p:txBody>
      </p:sp>
      <p:sp>
        <p:nvSpPr>
          <p:cNvPr id="10" name="TextBox 9">
            <a:extLst>
              <a:ext uri="{FF2B5EF4-FFF2-40B4-BE49-F238E27FC236}">
                <a16:creationId xmlns:a16="http://schemas.microsoft.com/office/drawing/2014/main" id="{9D60BD65-153E-9482-C80B-7F9066E684A0}"/>
              </a:ext>
            </a:extLst>
          </p:cNvPr>
          <p:cNvSpPr txBox="1"/>
          <p:nvPr/>
        </p:nvSpPr>
        <p:spPr>
          <a:xfrm>
            <a:off x="755576" y="1700808"/>
            <a:ext cx="7632848" cy="2554545"/>
          </a:xfrm>
          <a:prstGeom prst="rect">
            <a:avLst/>
          </a:prstGeom>
          <a:noFill/>
        </p:spPr>
        <p:txBody>
          <a:bodyPr wrap="square">
            <a:spAutoFit/>
          </a:bodyPr>
          <a:lstStyle/>
          <a:p>
            <a:pPr marL="342900" indent="-342900" algn="l">
              <a:buFont typeface="Arial" panose="020B0604020202020204" pitchFamily="34" charset="0"/>
              <a:buChar char="•"/>
            </a:pPr>
            <a:r>
              <a:rPr lang="el-GR" sz="2000" b="0" i="0" u="none" strike="noStrike" baseline="0" dirty="0">
                <a:solidFill>
                  <a:srgbClr val="000000"/>
                </a:solidFill>
                <a:latin typeface="Arial" panose="020B0604020202020204" pitchFamily="34" charset="0"/>
                <a:cs typeface="Arial" panose="020B0604020202020204" pitchFamily="34" charset="0"/>
              </a:rPr>
              <a:t>Α. Μη </a:t>
            </a:r>
            <a:r>
              <a:rPr lang="el-GR" sz="2000" b="0" i="0" u="none" strike="noStrike" baseline="0" dirty="0" err="1">
                <a:solidFill>
                  <a:srgbClr val="000000"/>
                </a:solidFill>
                <a:latin typeface="Arial" panose="020B0604020202020204" pitchFamily="34" charset="0"/>
                <a:cs typeface="Arial" panose="020B0604020202020204" pitchFamily="34" charset="0"/>
              </a:rPr>
              <a:t>κιρσική</a:t>
            </a:r>
            <a:r>
              <a:rPr lang="el-GR" sz="2000" b="0" i="0" u="none" strike="noStrike" baseline="0" dirty="0">
                <a:solidFill>
                  <a:srgbClr val="000000"/>
                </a:solidFill>
                <a:latin typeface="Arial" panose="020B0604020202020204" pitchFamily="34" charset="0"/>
                <a:cs typeface="Arial" panose="020B0604020202020204" pitchFamily="34" charset="0"/>
              </a:rPr>
              <a:t> οξεία αιμορραγία ανώτερου πεπτικού: </a:t>
            </a:r>
          </a:p>
          <a:p>
            <a:pPr algn="l"/>
            <a:r>
              <a:rPr lang="el-GR" sz="2000" dirty="0">
                <a:solidFill>
                  <a:srgbClr val="000000"/>
                </a:solidFill>
                <a:latin typeface="Arial" panose="020B0604020202020204" pitchFamily="34" charset="0"/>
                <a:cs typeface="Arial" panose="020B0604020202020204" pitchFamily="34" charset="0"/>
              </a:rPr>
              <a:t>     80-160 ασθενείς /</a:t>
            </a:r>
            <a:r>
              <a:rPr lang="en-US" sz="2000" b="0" i="0" u="none" strike="noStrike" baseline="0" dirty="0">
                <a:solidFill>
                  <a:srgbClr val="000000"/>
                </a:solidFill>
                <a:latin typeface="Arial" panose="020B0604020202020204" pitchFamily="34" charset="0"/>
                <a:cs typeface="Arial" panose="020B0604020202020204" pitchFamily="34" charset="0"/>
              </a:rPr>
              <a:t> 100,000 </a:t>
            </a:r>
            <a:r>
              <a:rPr lang="el-GR" sz="2000" b="0" i="0" u="none" strike="noStrike" baseline="0" dirty="0">
                <a:solidFill>
                  <a:srgbClr val="000000"/>
                </a:solidFill>
                <a:latin typeface="Arial" panose="020B0604020202020204" pitchFamily="34" charset="0"/>
                <a:cs typeface="Arial" panose="020B0604020202020204" pitchFamily="34" charset="0"/>
              </a:rPr>
              <a:t>ασθενείς.</a:t>
            </a:r>
          </a:p>
          <a:p>
            <a:pPr algn="l"/>
            <a:endParaRPr lang="el-GR" sz="2000" b="0" i="0" u="none" strike="noStrike" baseline="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l-GR" sz="2000" dirty="0">
                <a:solidFill>
                  <a:srgbClr val="000000"/>
                </a:solidFill>
                <a:latin typeface="Arial" panose="020B0604020202020204" pitchFamily="34" charset="0"/>
                <a:cs typeface="Arial" panose="020B0604020202020204" pitchFamily="34" charset="0"/>
              </a:rPr>
              <a:t>Θνητότητα: </a:t>
            </a:r>
            <a:r>
              <a:rPr lang="en-US" sz="2000" b="0" i="0" u="none" strike="noStrike" baseline="0" dirty="0">
                <a:solidFill>
                  <a:srgbClr val="000000"/>
                </a:solidFill>
                <a:latin typeface="Arial" panose="020B0604020202020204" pitchFamily="34" charset="0"/>
                <a:cs typeface="Arial" panose="020B0604020202020204" pitchFamily="34" charset="0"/>
              </a:rPr>
              <a:t>2% </a:t>
            </a:r>
            <a:r>
              <a:rPr lang="el-GR" sz="2000" dirty="0">
                <a:solidFill>
                  <a:srgbClr val="000000"/>
                </a:solidFill>
                <a:latin typeface="Arial" panose="020B0604020202020204" pitchFamily="34" charset="0"/>
                <a:cs typeface="Arial" panose="020B0604020202020204" pitchFamily="34" charset="0"/>
              </a:rPr>
              <a:t>-</a:t>
            </a:r>
            <a:r>
              <a:rPr lang="en-US" sz="2000" b="0" i="0" u="none" strike="noStrike" baseline="0" dirty="0">
                <a:solidFill>
                  <a:srgbClr val="000000"/>
                </a:solidFill>
                <a:latin typeface="Arial" panose="020B0604020202020204" pitchFamily="34" charset="0"/>
                <a:cs typeface="Arial" panose="020B0604020202020204" pitchFamily="34" charset="0"/>
              </a:rPr>
              <a:t>1</a:t>
            </a:r>
            <a:r>
              <a:rPr lang="el-GR" sz="2000" b="0" i="0" u="none" strike="noStrike" baseline="0" dirty="0">
                <a:solidFill>
                  <a:srgbClr val="000000"/>
                </a:solidFill>
                <a:latin typeface="Arial" panose="020B0604020202020204" pitchFamily="34" charset="0"/>
                <a:cs typeface="Arial" panose="020B0604020202020204" pitchFamily="34" charset="0"/>
              </a:rPr>
              <a:t>5</a:t>
            </a:r>
            <a:r>
              <a:rPr lang="en-US" sz="2000" b="0" i="0" u="none" strike="noStrike" baseline="0" dirty="0">
                <a:solidFill>
                  <a:srgbClr val="000000"/>
                </a:solidFill>
                <a:latin typeface="Arial" panose="020B0604020202020204" pitchFamily="34" charset="0"/>
                <a:cs typeface="Arial" panose="020B0604020202020204" pitchFamily="34" charset="0"/>
              </a:rPr>
              <a:t>%.</a:t>
            </a:r>
            <a:endParaRPr lang="el-GR" sz="2000" b="0" i="0" u="none" strike="noStrike" baseline="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l-GR" sz="2000" dirty="0">
              <a:solidFill>
                <a:srgbClr val="000000"/>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l-GR" sz="2000" b="0" i="0" u="none" strike="noStrike" baseline="0"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l-GR" sz="2000" dirty="0">
                <a:latin typeface="Arial" panose="020B0604020202020204" pitchFamily="34" charset="0"/>
                <a:cs typeface="Arial" panose="020B0604020202020204" pitchFamily="34" charset="0"/>
              </a:rPr>
              <a:t>Β. Οξεία </a:t>
            </a:r>
            <a:r>
              <a:rPr lang="el-GR" sz="2000" dirty="0" err="1">
                <a:latin typeface="Arial" panose="020B0604020202020204" pitchFamily="34" charset="0"/>
                <a:cs typeface="Arial" panose="020B0604020202020204" pitchFamily="34" charset="0"/>
              </a:rPr>
              <a:t>κιρσική</a:t>
            </a:r>
            <a:r>
              <a:rPr lang="el-GR" sz="2000" dirty="0">
                <a:latin typeface="Arial" panose="020B0604020202020204" pitchFamily="34" charset="0"/>
                <a:cs typeface="Arial" panose="020B0604020202020204" pitchFamily="34" charset="0"/>
              </a:rPr>
              <a:t> αιμορραγία : 6 –</a:t>
            </a:r>
            <a:r>
              <a:rPr lang="en-US" sz="2000" dirty="0">
                <a:latin typeface="Arial" panose="020B0604020202020204" pitchFamily="34" charset="0"/>
                <a:cs typeface="Arial" panose="020B0604020202020204" pitchFamily="34" charset="0"/>
              </a:rPr>
              <a:t>w</a:t>
            </a:r>
            <a:r>
              <a:rPr lang="el-GR" sz="2000" dirty="0">
                <a:latin typeface="Arial" panose="020B0604020202020204" pitchFamily="34" charset="0"/>
                <a:cs typeface="Arial" panose="020B0604020202020204" pitchFamily="34" charset="0"/>
              </a:rPr>
              <a:t> θνητότητα </a:t>
            </a:r>
            <a:r>
              <a:rPr lang="en-US" sz="2000" dirty="0">
                <a:latin typeface="Arial" panose="020B0604020202020204" pitchFamily="34" charset="0"/>
                <a:cs typeface="Arial" panose="020B0604020202020204" pitchFamily="34" charset="0"/>
              </a:rPr>
              <a:t>10%-20%.</a:t>
            </a:r>
            <a:endParaRPr lang="el-GR" sz="200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el-GR" sz="20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49D7F30-4C0E-9633-3470-A3DBDCE2CFB3}"/>
              </a:ext>
            </a:extLst>
          </p:cNvPr>
          <p:cNvSpPr txBox="1"/>
          <p:nvPr/>
        </p:nvSpPr>
        <p:spPr>
          <a:xfrm>
            <a:off x="1413892" y="4797152"/>
            <a:ext cx="7283152" cy="430887"/>
          </a:xfrm>
          <a:prstGeom prst="rect">
            <a:avLst/>
          </a:prstGeom>
          <a:noFill/>
        </p:spPr>
        <p:txBody>
          <a:bodyPr wrap="square">
            <a:spAutoFit/>
          </a:bodyPr>
          <a:lstStyle/>
          <a:p>
            <a:pPr algn="r"/>
            <a:r>
              <a:rPr lang="en-US" sz="1100" dirty="0">
                <a:latin typeface="Arial" panose="020B0604020202020204" pitchFamily="34" charset="0"/>
                <a:cs typeface="Arial" panose="020B0604020202020204" pitchFamily="34" charset="0"/>
              </a:rPr>
              <a:t>Hreinsson JP, et al. Scand J Gastroenterol. 2013;48(4):439-447</a:t>
            </a:r>
          </a:p>
          <a:p>
            <a:pPr algn="r"/>
            <a:r>
              <a:rPr lang="en-US" sz="1100" dirty="0">
                <a:latin typeface="Arial" panose="020B0604020202020204" pitchFamily="34" charset="0"/>
                <a:cs typeface="Arial" panose="020B0604020202020204" pitchFamily="34" charset="0"/>
              </a:rPr>
              <a:t>R de </a:t>
            </a:r>
            <a:r>
              <a:rPr lang="en-US" sz="1100" dirty="0" err="1">
                <a:latin typeface="Arial" panose="020B0604020202020204" pitchFamily="34" charset="0"/>
                <a:cs typeface="Arial" panose="020B0604020202020204" pitchFamily="34" charset="0"/>
              </a:rPr>
              <a:t>Franchis</a:t>
            </a:r>
            <a:r>
              <a:rPr lang="en-US" sz="1100" dirty="0">
                <a:latin typeface="Arial" panose="020B0604020202020204" pitchFamily="34" charset="0"/>
                <a:cs typeface="Arial" panose="020B0604020202020204" pitchFamily="34" charset="0"/>
              </a:rPr>
              <a:t> et al. J Hepatol. 2022 April ; 76(4): 959–974</a:t>
            </a:r>
            <a:r>
              <a:rPr lang="en-US" sz="1100" dirty="0"/>
              <a:t>.</a:t>
            </a:r>
            <a:r>
              <a:rPr lang="en-US" sz="1100" dirty="0">
                <a:latin typeface="Arial" panose="020B0604020202020204" pitchFamily="34" charset="0"/>
                <a:cs typeface="Arial" panose="020B0604020202020204" pitchFamily="34" charset="0"/>
              </a:rPr>
              <a:t>.</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3234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idx="1"/>
          </p:nvPr>
        </p:nvSpPr>
        <p:spPr>
          <a:xfrm>
            <a:off x="2160587" y="116632"/>
            <a:ext cx="5040313" cy="792163"/>
          </a:xfrm>
        </p:spPr>
        <p:txBody>
          <a:bodyPr>
            <a:noAutofit/>
          </a:bodyPr>
          <a:lstStyle/>
          <a:p>
            <a:pPr eaLnBrk="1" hangingPunct="1"/>
            <a:r>
              <a:rPr lang="el-GR" sz="2000" dirty="0">
                <a:latin typeface="Arial" panose="020B0604020202020204" pitchFamily="34" charset="0"/>
                <a:ea typeface="ＭＳ Ｐゴシック" pitchFamily="34" charset="-128"/>
                <a:cs typeface="Arial" panose="020B0604020202020204" pitchFamily="34" charset="0"/>
              </a:rPr>
              <a:t>αέρας μέσα στο τοίχωμα </a:t>
            </a:r>
          </a:p>
          <a:p>
            <a:pPr eaLnBrk="1" hangingPunct="1"/>
            <a:r>
              <a:rPr lang="el-GR" sz="2000" dirty="0">
                <a:latin typeface="Arial" panose="020B0604020202020204" pitchFamily="34" charset="0"/>
                <a:ea typeface="ＭＳ Ｐゴシック" pitchFamily="34" charset="-128"/>
                <a:cs typeface="Arial" panose="020B0604020202020204" pitchFamily="34" charset="0"/>
              </a:rPr>
              <a:t>40 -</a:t>
            </a:r>
            <a:r>
              <a:rPr lang="en-GB" sz="2000" dirty="0">
                <a:latin typeface="Arial" panose="020B0604020202020204" pitchFamily="34" charset="0"/>
                <a:ea typeface="ＭＳ Ｐゴシック" pitchFamily="34" charset="-128"/>
                <a:cs typeface="Arial" panose="020B0604020202020204" pitchFamily="34" charset="0"/>
              </a:rPr>
              <a:t> </a:t>
            </a:r>
            <a:r>
              <a:rPr lang="el-GR" sz="2000" dirty="0">
                <a:latin typeface="Arial" panose="020B0604020202020204" pitchFamily="34" charset="0"/>
                <a:ea typeface="ＭＳ Ｐゴシック" pitchFamily="34" charset="-128"/>
                <a:cs typeface="Arial" panose="020B0604020202020204" pitchFamily="34" charset="0"/>
              </a:rPr>
              <a:t>60    &gt;  20-40  </a:t>
            </a:r>
            <a:r>
              <a:rPr lang="en-GB" sz="2000" dirty="0">
                <a:latin typeface="Arial" panose="020B0604020202020204" pitchFamily="34" charset="0"/>
                <a:ea typeface="ＭＳ Ｐゴシック" pitchFamily="34" charset="-128"/>
                <a:cs typeface="Arial" panose="020B0604020202020204" pitchFamily="34" charset="0"/>
              </a:rPr>
              <a:t>W </a:t>
            </a:r>
            <a:r>
              <a:rPr lang="el-GR" sz="2000" dirty="0">
                <a:latin typeface="Arial" panose="020B0604020202020204" pitchFamily="34" charset="0"/>
                <a:ea typeface="ＭＳ Ｐゴシック" pitchFamily="34" charset="-128"/>
                <a:cs typeface="Arial" panose="020B0604020202020204" pitchFamily="34" charset="0"/>
              </a:rPr>
              <a:t>  &gt;&gt; 15-20 στο τυφλό</a:t>
            </a:r>
          </a:p>
        </p:txBody>
      </p:sp>
      <p:pic>
        <p:nvPicPr>
          <p:cNvPr id="44035" name="Picture 4"/>
          <p:cNvPicPr>
            <a:picLocks noChangeAspect="1" noChangeArrowheads="1"/>
          </p:cNvPicPr>
          <p:nvPr/>
        </p:nvPicPr>
        <p:blipFill>
          <a:blip r:embed="rId2" cstate="print"/>
          <a:srcRect l="1192" t="5585" b="5940"/>
          <a:stretch>
            <a:fillRect/>
          </a:stretch>
        </p:blipFill>
        <p:spPr bwMode="auto">
          <a:xfrm>
            <a:off x="684213" y="3429000"/>
            <a:ext cx="7704137" cy="2990850"/>
          </a:xfrm>
          <a:prstGeom prst="rect">
            <a:avLst/>
          </a:prstGeom>
          <a:noFill/>
          <a:ln w="9525">
            <a:noFill/>
            <a:miter lim="800000"/>
            <a:headEnd/>
            <a:tailEnd/>
          </a:ln>
        </p:spPr>
      </p:pic>
      <p:pic>
        <p:nvPicPr>
          <p:cNvPr id="44036" name="Picture 5" descr="du_ge_14"/>
          <p:cNvPicPr>
            <a:picLocks noChangeAspect="1" noChangeArrowheads="1"/>
          </p:cNvPicPr>
          <p:nvPr/>
        </p:nvPicPr>
        <p:blipFill>
          <a:blip r:embed="rId3" cstate="print"/>
          <a:srcRect l="10001" t="10110" r="14334" b="9222"/>
          <a:stretch>
            <a:fillRect/>
          </a:stretch>
        </p:blipFill>
        <p:spPr bwMode="auto">
          <a:xfrm>
            <a:off x="1331913" y="1196975"/>
            <a:ext cx="2016125" cy="2149475"/>
          </a:xfrm>
          <a:prstGeom prst="rect">
            <a:avLst/>
          </a:prstGeom>
          <a:noFill/>
          <a:ln w="9525">
            <a:noFill/>
            <a:miter lim="800000"/>
            <a:headEnd/>
            <a:tailEnd/>
          </a:ln>
        </p:spPr>
      </p:pic>
      <p:pic>
        <p:nvPicPr>
          <p:cNvPr id="44037" name="Picture 6" descr="du_ge15a"/>
          <p:cNvPicPr>
            <a:picLocks noChangeAspect="1" noChangeArrowheads="1"/>
          </p:cNvPicPr>
          <p:nvPr/>
        </p:nvPicPr>
        <p:blipFill>
          <a:blip r:embed="rId4" cstate="print"/>
          <a:srcRect l="6017" t="3008" r="9091" b="6017"/>
          <a:stretch>
            <a:fillRect/>
          </a:stretch>
        </p:blipFill>
        <p:spPr bwMode="auto">
          <a:xfrm>
            <a:off x="3708400" y="1198563"/>
            <a:ext cx="2016125" cy="2159000"/>
          </a:xfrm>
          <a:prstGeom prst="rect">
            <a:avLst/>
          </a:prstGeom>
          <a:noFill/>
          <a:ln w="9525">
            <a:noFill/>
            <a:miter lim="800000"/>
            <a:headEnd/>
            <a:tailEnd/>
          </a:ln>
        </p:spPr>
      </p:pic>
      <p:pic>
        <p:nvPicPr>
          <p:cNvPr id="44038" name="Picture 7" descr="st_ge_51"/>
          <p:cNvPicPr>
            <a:picLocks noChangeAspect="1" noChangeArrowheads="1"/>
          </p:cNvPicPr>
          <p:nvPr/>
        </p:nvPicPr>
        <p:blipFill>
          <a:blip r:embed="rId5" cstate="print"/>
          <a:srcRect l="5731" t="5731" r="5730" b="5730"/>
          <a:stretch>
            <a:fillRect/>
          </a:stretch>
        </p:blipFill>
        <p:spPr bwMode="auto">
          <a:xfrm>
            <a:off x="6084888" y="1196975"/>
            <a:ext cx="2232025" cy="2232025"/>
          </a:xfrm>
          <a:prstGeom prst="rect">
            <a:avLst/>
          </a:prstGeom>
          <a:noFill/>
          <a:ln w="9525">
            <a:noFill/>
            <a:miter lim="800000"/>
            <a:headEnd/>
            <a:tailEnd/>
          </a:ln>
        </p:spPr>
      </p:pic>
    </p:spTree>
    <p:extLst>
      <p:ext uri="{BB962C8B-B14F-4D97-AF65-F5344CB8AC3E}">
        <p14:creationId xmlns:p14="http://schemas.microsoft.com/office/powerpoint/2010/main" val="3831849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mage"/>
          <p:cNvPicPr>
            <a:picLocks noChangeAspect="1" noChangeArrowheads="1"/>
          </p:cNvPicPr>
          <p:nvPr/>
        </p:nvPicPr>
        <p:blipFill>
          <a:blip r:embed="rId3" cstate="print"/>
          <a:srcRect t="33891" b="33855"/>
          <a:stretch>
            <a:fillRect/>
          </a:stretch>
        </p:blipFill>
        <p:spPr bwMode="auto">
          <a:xfrm>
            <a:off x="250825" y="1412875"/>
            <a:ext cx="8642350" cy="4295775"/>
          </a:xfrm>
          <a:prstGeom prst="rect">
            <a:avLst/>
          </a:prstGeom>
          <a:noFill/>
          <a:ln w="9525">
            <a:noFill/>
            <a:miter lim="800000"/>
            <a:headEnd/>
            <a:tailEnd/>
          </a:ln>
        </p:spPr>
      </p:pic>
    </p:spTree>
    <p:extLst>
      <p:ext uri="{BB962C8B-B14F-4D97-AF65-F5344CB8AC3E}">
        <p14:creationId xmlns:p14="http://schemas.microsoft.com/office/powerpoint/2010/main" val="928592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8 - Θέση περιεχομένου"/>
          <p:cNvSpPr>
            <a:spLocks noGrp="1"/>
          </p:cNvSpPr>
          <p:nvPr>
            <p:ph idx="1"/>
          </p:nvPr>
        </p:nvSpPr>
        <p:spPr>
          <a:xfrm>
            <a:off x="1835696" y="4005064"/>
            <a:ext cx="5004048" cy="2376487"/>
          </a:xfrm>
        </p:spPr>
        <p:txBody>
          <a:bodyPr>
            <a:normAutofit/>
          </a:bodyPr>
          <a:lstStyle/>
          <a:p>
            <a:pPr eaLnBrk="1" hangingPunct="1"/>
            <a:r>
              <a:rPr lang="el-GR" sz="2000" dirty="0">
                <a:latin typeface="Arial" panose="020B0604020202020204" pitchFamily="34" charset="0"/>
                <a:ea typeface="ＭＳ Ｐゴシック" pitchFamily="34" charset="-128"/>
                <a:cs typeface="Arial" panose="020B0604020202020204" pitchFamily="34" charset="0"/>
              </a:rPr>
              <a:t>Περιστρεφόμενα </a:t>
            </a:r>
          </a:p>
          <a:p>
            <a:pPr eaLnBrk="1" hangingPunct="1"/>
            <a:r>
              <a:rPr lang="el-GR" sz="2000" dirty="0" err="1">
                <a:latin typeface="Arial" panose="020B0604020202020204" pitchFamily="34" charset="0"/>
                <a:ea typeface="ＭＳ Ｐゴシック" pitchFamily="34" charset="-128"/>
                <a:cs typeface="Arial" panose="020B0604020202020204" pitchFamily="34" charset="0"/>
              </a:rPr>
              <a:t>Επανασυγκλειόμενα</a:t>
            </a:r>
            <a:r>
              <a:rPr lang="el-GR" sz="2000" dirty="0">
                <a:latin typeface="Arial" panose="020B0604020202020204" pitchFamily="34" charset="0"/>
                <a:ea typeface="ＭＳ Ｐゴシック" pitchFamily="34" charset="-128"/>
                <a:cs typeface="Arial" panose="020B0604020202020204" pitchFamily="34" charset="0"/>
              </a:rPr>
              <a:t> </a:t>
            </a:r>
          </a:p>
          <a:p>
            <a:pPr eaLnBrk="1" hangingPunct="1"/>
            <a:r>
              <a:rPr lang="el-GR" sz="2000" dirty="0">
                <a:latin typeface="Arial" panose="020B0604020202020204" pitchFamily="34" charset="0"/>
                <a:ea typeface="ＭＳ Ｐゴシック" pitchFamily="34" charset="-128"/>
                <a:cs typeface="Arial" panose="020B0604020202020204" pitchFamily="34" charset="0"/>
              </a:rPr>
              <a:t>Άνοιγμα σιαγόνων : 11-20χιλ</a:t>
            </a:r>
          </a:p>
          <a:p>
            <a:pPr eaLnBrk="1" hangingPunct="1"/>
            <a:r>
              <a:rPr lang="en-US" sz="2000" dirty="0">
                <a:latin typeface="Arial" panose="020B0604020202020204" pitchFamily="34" charset="0"/>
                <a:ea typeface="ＭＳ Ｐゴシック" pitchFamily="34" charset="-128"/>
                <a:cs typeface="Arial" panose="020B0604020202020204" pitchFamily="34" charset="0"/>
              </a:rPr>
              <a:t>2-3 </a:t>
            </a:r>
            <a:r>
              <a:rPr lang="el-GR" sz="2000" dirty="0">
                <a:latin typeface="Arial" panose="020B0604020202020204" pitchFamily="34" charset="0"/>
                <a:ea typeface="ＭＳ Ｐゴシック" pitchFamily="34" charset="-128"/>
                <a:cs typeface="Arial" panose="020B0604020202020204" pitchFamily="34" charset="0"/>
              </a:rPr>
              <a:t>σιαγόνες </a:t>
            </a:r>
          </a:p>
        </p:txBody>
      </p:sp>
      <p:pic>
        <p:nvPicPr>
          <p:cNvPr id="46083" name="Picture 9"/>
          <p:cNvPicPr>
            <a:picLocks noChangeAspect="1" noChangeArrowheads="1"/>
          </p:cNvPicPr>
          <p:nvPr/>
        </p:nvPicPr>
        <p:blipFill>
          <a:blip r:embed="rId2" cstate="print"/>
          <a:srcRect/>
          <a:stretch>
            <a:fillRect/>
          </a:stretch>
        </p:blipFill>
        <p:spPr bwMode="auto">
          <a:xfrm>
            <a:off x="3563938" y="1052513"/>
            <a:ext cx="2378075" cy="2447925"/>
          </a:xfrm>
          <a:prstGeom prst="rect">
            <a:avLst/>
          </a:prstGeom>
          <a:noFill/>
          <a:ln w="9525">
            <a:noFill/>
            <a:miter lim="800000"/>
            <a:headEnd/>
            <a:tailEnd/>
          </a:ln>
        </p:spPr>
      </p:pic>
      <p:pic>
        <p:nvPicPr>
          <p:cNvPr id="46084" name="Picture 10"/>
          <p:cNvPicPr>
            <a:picLocks noChangeAspect="1" noChangeArrowheads="1"/>
          </p:cNvPicPr>
          <p:nvPr/>
        </p:nvPicPr>
        <p:blipFill>
          <a:blip r:embed="rId3" cstate="print"/>
          <a:srcRect l="20441"/>
          <a:stretch>
            <a:fillRect/>
          </a:stretch>
        </p:blipFill>
        <p:spPr bwMode="auto">
          <a:xfrm>
            <a:off x="6443663" y="1125538"/>
            <a:ext cx="2520950" cy="2378075"/>
          </a:xfrm>
          <a:prstGeom prst="rect">
            <a:avLst/>
          </a:prstGeom>
          <a:noFill/>
          <a:ln w="9525">
            <a:noFill/>
            <a:miter lim="800000"/>
            <a:headEnd/>
            <a:tailEnd/>
          </a:ln>
        </p:spPr>
      </p:pic>
      <p:pic>
        <p:nvPicPr>
          <p:cNvPr id="46085" name="Picture 11"/>
          <p:cNvPicPr>
            <a:picLocks noChangeAspect="1" noChangeArrowheads="1"/>
          </p:cNvPicPr>
          <p:nvPr/>
        </p:nvPicPr>
        <p:blipFill>
          <a:blip r:embed="rId4" cstate="print"/>
          <a:srcRect/>
          <a:stretch>
            <a:fillRect/>
          </a:stretch>
        </p:blipFill>
        <p:spPr bwMode="auto">
          <a:xfrm>
            <a:off x="323850" y="981075"/>
            <a:ext cx="2735263" cy="2506663"/>
          </a:xfrm>
          <a:prstGeom prst="rect">
            <a:avLst/>
          </a:prstGeom>
          <a:noFill/>
          <a:ln w="9525">
            <a:noFill/>
            <a:miter lim="800000"/>
            <a:headEnd/>
            <a:tailEnd/>
          </a:ln>
        </p:spPr>
      </p:pic>
      <p:sp>
        <p:nvSpPr>
          <p:cNvPr id="2123" name="Rectangle 75"/>
          <p:cNvSpPr>
            <a:spLocks noChangeArrowheads="1"/>
          </p:cNvSpPr>
          <p:nvPr/>
        </p:nvSpPr>
        <p:spPr bwMode="auto">
          <a:xfrm>
            <a:off x="719138" y="277813"/>
            <a:ext cx="8101012" cy="558800"/>
          </a:xfrm>
          <a:prstGeom prst="rect">
            <a:avLst/>
          </a:prstGeom>
          <a:noFill/>
          <a:ln>
            <a:noFill/>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altLang="ja-JP" sz="3200" dirty="0">
                <a:solidFill>
                  <a:schemeClr val="accent2">
                    <a:lumMod val="75000"/>
                  </a:schemeClr>
                </a:solidFill>
                <a:effectLst>
                  <a:outerShdw blurRad="38100" dist="38100" dir="2700000" algn="tl">
                    <a:srgbClr val="C0C0C0"/>
                  </a:outerShdw>
                </a:effectLst>
                <a:latin typeface="Arial" panose="020B0604020202020204" pitchFamily="34" charset="0"/>
                <a:ea typeface="ＭＳ Ｐゴシック" panose="020B0600070205080204" pitchFamily="34" charset="-128"/>
                <a:cs typeface="Arial" panose="020B0604020202020204" pitchFamily="34" charset="0"/>
              </a:rPr>
              <a:t>3. Μηχανικές μέθοδοι: Ε</a:t>
            </a:r>
            <a:r>
              <a:rPr kumimoji="0" lang="el-GR" altLang="ja-JP" sz="3200" b="0" i="0" u="none" strike="noStrike" kern="1200" cap="none" spc="0" normalizeH="0" baseline="0" noProof="0" dirty="0" err="1">
                <a:ln>
                  <a:noFill/>
                </a:ln>
                <a:solidFill>
                  <a:schemeClr val="accent2">
                    <a:lumMod val="75000"/>
                  </a:schemeClr>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νδοσκοπικά</a:t>
            </a:r>
            <a:r>
              <a:rPr kumimoji="0" lang="el-GR" altLang="ja-JP" sz="3200" b="0" i="0"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GB" altLang="ja-JP" sz="3200" b="0" i="0"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rPr>
              <a:t>clips</a:t>
            </a:r>
            <a:endParaRPr kumimoji="0" lang="el-GR" sz="3200" b="0" i="0" u="none" strike="noStrike" kern="1200" cap="none" spc="0" normalizeH="0" baseline="0" noProof="0" dirty="0">
              <a:ln>
                <a:noFill/>
              </a:ln>
              <a:solidFill>
                <a:schemeClr val="accent2">
                  <a:lumMod val="75000"/>
                </a:schemeClr>
              </a:solidFill>
              <a:effectLst>
                <a:outerShdw blurRad="38100" dist="38100" dir="2700000" algn="tl">
                  <a:srgbClr val="C0C0C0"/>
                </a:outerShdw>
              </a:effectLst>
              <a:uLnTx/>
              <a:uFillTx/>
              <a:latin typeface="Arial" panose="020B0604020202020204" pitchFamily="34" charset="0"/>
              <a:cs typeface="Arial" panose="020B0604020202020204" pitchFamily="34" charset="0"/>
            </a:endParaRPr>
          </a:p>
        </p:txBody>
      </p:sp>
      <p:sp>
        <p:nvSpPr>
          <p:cNvPr id="46090" name="Line 7"/>
          <p:cNvSpPr>
            <a:spLocks noChangeShapeType="1"/>
          </p:cNvSpPr>
          <p:nvPr/>
        </p:nvSpPr>
        <p:spPr bwMode="auto">
          <a:xfrm>
            <a:off x="0" y="908050"/>
            <a:ext cx="9144000" cy="0"/>
          </a:xfrm>
          <a:prstGeom prst="line">
            <a:avLst/>
          </a:prstGeom>
          <a:noFill/>
          <a:ln w="28575">
            <a:solidFill>
              <a:srgbClr val="8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Lucida Sans Unicode"/>
              <a:ea typeface="+mn-ea"/>
              <a:cs typeface="+mn-cs"/>
            </a:endParaRPr>
          </a:p>
        </p:txBody>
      </p:sp>
    </p:spTree>
    <p:extLst>
      <p:ext uri="{BB962C8B-B14F-4D97-AF65-F5344CB8AC3E}">
        <p14:creationId xmlns:p14="http://schemas.microsoft.com/office/powerpoint/2010/main" val="35608396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p:cNvPicPr>
            <a:picLocks noChangeAspect="1" noChangeArrowheads="1"/>
          </p:cNvPicPr>
          <p:nvPr/>
        </p:nvPicPr>
        <p:blipFill>
          <a:blip r:embed="rId3" cstate="print"/>
          <a:srcRect/>
          <a:stretch>
            <a:fillRect/>
          </a:stretch>
        </p:blipFill>
        <p:spPr bwMode="auto">
          <a:xfrm>
            <a:off x="250825" y="1772816"/>
            <a:ext cx="3816350" cy="2050837"/>
          </a:xfrm>
          <a:prstGeom prst="rect">
            <a:avLst/>
          </a:prstGeom>
          <a:noFill/>
          <a:ln w="9525">
            <a:noFill/>
            <a:miter lim="800000"/>
            <a:headEnd/>
            <a:tailEnd/>
          </a:ln>
        </p:spPr>
      </p:pic>
      <p:sp>
        <p:nvSpPr>
          <p:cNvPr id="47107" name="Rectangle 8"/>
          <p:cNvSpPr>
            <a:spLocks noGrp="1" noChangeArrowheads="1"/>
          </p:cNvSpPr>
          <p:nvPr>
            <p:ph idx="1"/>
          </p:nvPr>
        </p:nvSpPr>
        <p:spPr>
          <a:xfrm>
            <a:off x="501650" y="249237"/>
            <a:ext cx="8642350" cy="360363"/>
          </a:xfrm>
        </p:spPr>
        <p:txBody>
          <a:bodyPr>
            <a:noAutofit/>
          </a:bodyPr>
          <a:lstStyle/>
          <a:p>
            <a:pPr algn="ctr" eaLnBrk="1" hangingPunct="1">
              <a:buFont typeface="Wingdings" pitchFamily="2" charset="2"/>
              <a:buNone/>
            </a:pPr>
            <a:r>
              <a:rPr lang="el-GR" sz="3200" b="1" dirty="0">
                <a:solidFill>
                  <a:schemeClr val="tx2"/>
                </a:solidFill>
                <a:latin typeface="Arial" panose="020B0604020202020204" pitchFamily="34" charset="0"/>
                <a:ea typeface="ＭＳ Ｐゴシック" pitchFamily="34" charset="-128"/>
                <a:cs typeface="Arial" panose="020B0604020202020204" pitchFamily="34" charset="0"/>
              </a:rPr>
              <a:t>Κατάλληλος προσανατολισμός-ελαφρά πίεση-αναρρόφηση αέρα- αργή σύγκλιση</a:t>
            </a:r>
          </a:p>
        </p:txBody>
      </p:sp>
      <p:sp>
        <p:nvSpPr>
          <p:cNvPr id="30729" name="Rectangle 9"/>
          <p:cNvSpPr>
            <a:spLocks noChangeArrowheads="1"/>
          </p:cNvSpPr>
          <p:nvPr/>
        </p:nvSpPr>
        <p:spPr bwMode="auto">
          <a:xfrm>
            <a:off x="230297" y="4076701"/>
            <a:ext cx="4248150" cy="2532062"/>
          </a:xfrm>
          <a:prstGeom prst="rect">
            <a:avLst/>
          </a:prstGeom>
          <a:noFill/>
          <a:ln w="9525">
            <a:noFill/>
            <a:miter lim="800000"/>
            <a:headEnd/>
            <a:tailEnd/>
          </a:ln>
          <a:effectLst/>
        </p:spPr>
        <p:txBody>
          <a:bodyPr>
            <a:spAutoFit/>
          </a:bodyPr>
          <a:lstStyle/>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πλήρης γνώση μηχανισμού </a:t>
            </a:r>
            <a:endParaRPr kumimoji="0" lang="el-GR" altLang="ja-JP"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υψηλός βαθμός συντονισμού</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εμπειρία</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800" b="0" i="0" u="none" strike="noStrike" kern="1200" cap="none" spc="0" normalizeH="0" baseline="0" noProof="0" dirty="0" err="1">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ευρυκάναλο</a:t>
            </a:r>
            <a:r>
              <a:rPr kumimoji="0" lang="el-GR"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 ενδοσκόπιο </a:t>
            </a:r>
          </a:p>
          <a:p>
            <a:pPr marL="342900" marR="0" lvl="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l-GR"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  ≥ 1 </a:t>
            </a:r>
            <a:r>
              <a:rPr kumimoji="0" lang="en-US"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rPr>
              <a:t>clip </a:t>
            </a:r>
            <a:endParaRPr kumimoji="0" lang="el-GR" sz="18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pitchFamily="34" charset="0"/>
              <a:ea typeface="+mn-ea"/>
              <a:cs typeface="Arial" pitchFamily="34" charset="0"/>
            </a:endParaRPr>
          </a:p>
          <a:p>
            <a:pPr marL="342900" marR="0" lvl="0" indent="-342900" algn="l" defTabSz="914400" rtl="0" eaLnBrk="1" fontAlgn="auto" latinLnBrk="0" hangingPunct="1">
              <a:lnSpc>
                <a:spcPct val="100000"/>
              </a:lnSpc>
              <a:spcBef>
                <a:spcPts val="0"/>
              </a:spcBef>
              <a:spcAft>
                <a:spcPts val="0"/>
              </a:spcAft>
              <a:buClrTx/>
              <a:buSzTx/>
              <a:buFontTx/>
              <a:buNone/>
              <a:tabLst/>
              <a:defRPr/>
            </a:pPr>
            <a:endParaRPr kumimoji="0" lang="el-GR" sz="1000" b="0" i="0" u="none" strike="noStrike" kern="1200" cap="none" spc="0" normalizeH="0" baseline="0" noProof="0" dirty="0">
              <a:ln>
                <a:noFill/>
              </a:ln>
              <a:solidFill>
                <a:prstClr val="black"/>
              </a:solidFill>
              <a:effectLst>
                <a:outerShdw blurRad="38100" dist="38100" dir="2700000" algn="tl">
                  <a:srgbClr val="C0C0C0"/>
                </a:outerShdw>
              </a:effectLst>
              <a:uLnTx/>
              <a:uFillTx/>
              <a:latin typeface="Calibri" pitchFamily="34" charset="0"/>
              <a:ea typeface="+mn-ea"/>
              <a:cs typeface="Arial" pitchFamily="34" charset="0"/>
            </a:endParaRPr>
          </a:p>
          <a:p>
            <a:pPr marL="914400" marR="0" lvl="2"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Lin HJ</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t>
            </a:r>
            <a:r>
              <a:rPr kumimoji="0" lang="en-US"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al.</a:t>
            </a:r>
            <a:r>
              <a:rPr kumimoji="0" lang="en-GB"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t>
            </a:r>
            <a:r>
              <a:rPr kumimoji="0" lang="el-GR"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Am</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J </a:t>
            </a:r>
            <a:r>
              <a:rPr kumimoji="0" lang="el-GR"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Gastroenterol</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2007</a:t>
            </a:r>
          </a:p>
          <a:p>
            <a:pPr marL="914400" marR="0" lvl="2"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Gevers</a:t>
            </a:r>
            <a:r>
              <a:rPr kumimoji="0" lang="en-GB"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AM et al.  </a:t>
            </a:r>
            <a:r>
              <a:rPr kumimoji="0" lang="en-GB"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Gastrointest</a:t>
            </a:r>
            <a:r>
              <a:rPr kumimoji="0" lang="en-GB"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t>
            </a:r>
            <a:r>
              <a:rPr kumimoji="0" lang="en-GB"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Endosc</a:t>
            </a:r>
            <a:r>
              <a:rPr kumimoji="0" lang="en-GB"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2002</a:t>
            </a:r>
            <a:endPar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endParaRPr>
          </a:p>
          <a:p>
            <a:pPr marL="914400" marR="0" lvl="2" indent="0" algn="r"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Chou YC et al . </a:t>
            </a:r>
            <a:r>
              <a:rPr kumimoji="0" lang="el-GR"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Gastrointest</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t>
            </a:r>
            <a:r>
              <a:rPr kumimoji="0" lang="el-GR"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Endosc</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2003</a:t>
            </a:r>
            <a:endParaRPr kumimoji="0" lang="en-US"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endParaRPr>
          </a:p>
          <a:p>
            <a:pPr marL="914400" marR="0" lvl="2" indent="0" algn="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Peng YC et al. </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J </a:t>
            </a:r>
            <a:r>
              <a:rPr kumimoji="0" lang="el-GR"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Clin</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a:t>
            </a:r>
            <a:r>
              <a:rPr kumimoji="0" lang="el-GR" sz="1100" b="0" i="0" u="none" strike="noStrike" kern="1200" cap="none" spc="0" normalizeH="0" baseline="0" noProof="0" dirty="0" err="1">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Gastroenterol</a:t>
            </a:r>
            <a:r>
              <a:rPr kumimoji="0" lang="el-GR" sz="1100" b="0" i="0" u="none" strike="noStrike" kern="1200" cap="none" spc="0" normalizeH="0" baseline="0" noProof="0" dirty="0">
                <a:ln>
                  <a:noFill/>
                </a:ln>
                <a:effectLst>
                  <a:outerShdw blurRad="38100" dist="38100" dir="2700000" algn="tl">
                    <a:srgbClr val="C0C0C0"/>
                  </a:outerShdw>
                </a:effectLst>
                <a:uLnTx/>
                <a:uFillTx/>
                <a:latin typeface="Arial" panose="020B0604020202020204" pitchFamily="34" charset="0"/>
                <a:cs typeface="Arial" panose="020B0604020202020204" pitchFamily="34" charset="0"/>
              </a:rPr>
              <a:t> 2006</a:t>
            </a:r>
          </a:p>
        </p:txBody>
      </p:sp>
      <p:pic>
        <p:nvPicPr>
          <p:cNvPr id="47109" name="Picture 10"/>
          <p:cNvPicPr>
            <a:picLocks noChangeAspect="1" noChangeArrowheads="1"/>
          </p:cNvPicPr>
          <p:nvPr/>
        </p:nvPicPr>
        <p:blipFill>
          <a:blip r:embed="rId4" cstate="print"/>
          <a:srcRect b="16196"/>
          <a:stretch>
            <a:fillRect/>
          </a:stretch>
        </p:blipFill>
        <p:spPr bwMode="auto">
          <a:xfrm>
            <a:off x="4500563" y="2349500"/>
            <a:ext cx="4337050" cy="4248150"/>
          </a:xfrm>
          <a:prstGeom prst="rect">
            <a:avLst/>
          </a:prstGeom>
          <a:noFill/>
          <a:ln w="9525">
            <a:noFill/>
            <a:miter lim="800000"/>
            <a:headEnd/>
            <a:tailEnd/>
          </a:ln>
        </p:spPr>
      </p:pic>
    </p:spTree>
    <p:extLst>
      <p:ext uri="{BB962C8B-B14F-4D97-AF65-F5344CB8AC3E}">
        <p14:creationId xmlns:p14="http://schemas.microsoft.com/office/powerpoint/2010/main" val="2641589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5795963" y="3644900"/>
            <a:ext cx="3122612" cy="2798763"/>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395288" y="693738"/>
            <a:ext cx="2898775" cy="3240087"/>
          </a:xfrm>
          <a:prstGeom prst="rect">
            <a:avLst/>
          </a:prstGeom>
          <a:noFill/>
          <a:ln w="9525">
            <a:noFill/>
            <a:miter lim="800000"/>
            <a:headEnd/>
            <a:tailEnd/>
          </a:ln>
        </p:spPr>
      </p:pic>
      <p:pic>
        <p:nvPicPr>
          <p:cNvPr id="48132" name="Picture 4"/>
          <p:cNvPicPr>
            <a:picLocks noChangeAspect="1" noChangeArrowheads="1"/>
          </p:cNvPicPr>
          <p:nvPr/>
        </p:nvPicPr>
        <p:blipFill>
          <a:blip r:embed="rId4" cstate="print"/>
          <a:srcRect/>
          <a:stretch>
            <a:fillRect/>
          </a:stretch>
        </p:blipFill>
        <p:spPr bwMode="auto">
          <a:xfrm>
            <a:off x="3273425" y="2444750"/>
            <a:ext cx="2593975" cy="2352675"/>
          </a:xfrm>
          <a:prstGeom prst="rect">
            <a:avLst/>
          </a:prstGeom>
          <a:noFill/>
          <a:ln w="9525">
            <a:noFill/>
            <a:miter lim="800000"/>
            <a:headEnd/>
            <a:tailEnd/>
          </a:ln>
        </p:spPr>
      </p:pic>
    </p:spTree>
    <p:extLst>
      <p:ext uri="{BB962C8B-B14F-4D97-AF65-F5344CB8AC3E}">
        <p14:creationId xmlns:p14="http://schemas.microsoft.com/office/powerpoint/2010/main" val="209820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5"/>
          <p:cNvPicPr>
            <a:picLocks noChangeAspect="1" noChangeArrowheads="1"/>
          </p:cNvPicPr>
          <p:nvPr/>
        </p:nvPicPr>
        <p:blipFill>
          <a:blip r:embed="rId3" cstate="print"/>
          <a:srcRect/>
          <a:stretch>
            <a:fillRect/>
          </a:stretch>
        </p:blipFill>
        <p:spPr bwMode="auto">
          <a:xfrm>
            <a:off x="1220788" y="765175"/>
            <a:ext cx="3856037" cy="5645150"/>
          </a:xfrm>
          <a:prstGeom prst="rect">
            <a:avLst/>
          </a:prstGeom>
          <a:noFill/>
          <a:ln w="9525">
            <a:noFill/>
            <a:miter lim="800000"/>
            <a:headEnd/>
            <a:tailEnd/>
          </a:ln>
        </p:spPr>
      </p:pic>
      <p:pic>
        <p:nvPicPr>
          <p:cNvPr id="53251" name="Picture 6"/>
          <p:cNvPicPr>
            <a:picLocks noChangeAspect="1" noChangeArrowheads="1"/>
          </p:cNvPicPr>
          <p:nvPr/>
        </p:nvPicPr>
        <p:blipFill>
          <a:blip r:embed="rId4" cstate="print"/>
          <a:srcRect/>
          <a:stretch>
            <a:fillRect/>
          </a:stretch>
        </p:blipFill>
        <p:spPr bwMode="auto">
          <a:xfrm>
            <a:off x="5364163" y="692150"/>
            <a:ext cx="2689225" cy="5734050"/>
          </a:xfrm>
          <a:prstGeom prst="rect">
            <a:avLst/>
          </a:prstGeom>
          <a:noFill/>
          <a:ln w="9525">
            <a:noFill/>
            <a:miter lim="800000"/>
            <a:headEnd/>
            <a:tailEnd/>
          </a:ln>
        </p:spPr>
      </p:pic>
    </p:spTree>
    <p:extLst>
      <p:ext uri="{BB962C8B-B14F-4D97-AF65-F5344CB8AC3E}">
        <p14:creationId xmlns:p14="http://schemas.microsoft.com/office/powerpoint/2010/main" val="377397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t="50577" r="50020"/>
          <a:stretch>
            <a:fillRect/>
          </a:stretch>
        </p:blipFill>
        <p:spPr bwMode="auto">
          <a:xfrm>
            <a:off x="6011863" y="655638"/>
            <a:ext cx="2736850" cy="2770187"/>
          </a:xfrm>
          <a:prstGeom prst="rect">
            <a:avLst/>
          </a:prstGeom>
          <a:noFill/>
          <a:ln w="9525">
            <a:noFill/>
            <a:miter lim="800000"/>
            <a:headEnd/>
            <a:tailEnd/>
          </a:ln>
        </p:spPr>
      </p:pic>
      <p:pic>
        <p:nvPicPr>
          <p:cNvPr id="50179" name="Picture 4"/>
          <p:cNvPicPr>
            <a:picLocks noChangeAspect="1" noChangeArrowheads="1"/>
          </p:cNvPicPr>
          <p:nvPr/>
        </p:nvPicPr>
        <p:blipFill>
          <a:blip r:embed="rId2" cstate="print"/>
          <a:srcRect b="51154"/>
          <a:stretch>
            <a:fillRect/>
          </a:stretch>
        </p:blipFill>
        <p:spPr bwMode="auto">
          <a:xfrm>
            <a:off x="250825" y="655638"/>
            <a:ext cx="5613400" cy="2808287"/>
          </a:xfrm>
          <a:prstGeom prst="rect">
            <a:avLst/>
          </a:prstGeom>
          <a:noFill/>
          <a:ln w="9525">
            <a:noFill/>
            <a:miter lim="800000"/>
            <a:headEnd/>
            <a:tailEnd/>
          </a:ln>
        </p:spPr>
      </p:pic>
      <p:sp>
        <p:nvSpPr>
          <p:cNvPr id="50180" name="6 - Θέση περιεχομένου"/>
          <p:cNvSpPr>
            <a:spLocks noGrp="1"/>
          </p:cNvSpPr>
          <p:nvPr>
            <p:ph idx="1"/>
          </p:nvPr>
        </p:nvSpPr>
        <p:spPr>
          <a:xfrm>
            <a:off x="250825" y="3716338"/>
            <a:ext cx="8569325" cy="2592387"/>
          </a:xfrm>
        </p:spPr>
        <p:txBody>
          <a:bodyPr>
            <a:normAutofit fontScale="92500" lnSpcReduction="20000"/>
          </a:bodyPr>
          <a:lstStyle/>
          <a:p>
            <a:pPr eaLnBrk="1" hangingPunct="1"/>
            <a:r>
              <a:rPr lang="el-GR" sz="2000" dirty="0">
                <a:latin typeface="Arial" panose="020B0604020202020204" pitchFamily="34" charset="0"/>
                <a:ea typeface="ＭＳ Ｐゴシック" pitchFamily="34" charset="-128"/>
                <a:cs typeface="Arial" panose="020B0604020202020204" pitchFamily="34" charset="0"/>
              </a:rPr>
              <a:t>αποπίπτουν αυτόματα μετά 1- 4 εβδομάδες με τα </a:t>
            </a:r>
            <a:r>
              <a:rPr lang="el-GR" sz="2000" dirty="0" err="1">
                <a:latin typeface="Arial" panose="020B0604020202020204" pitchFamily="34" charset="0"/>
                <a:ea typeface="ＭＳ Ｐゴシック" pitchFamily="34" charset="-128"/>
                <a:cs typeface="Arial" panose="020B0604020202020204" pitchFamily="34" charset="0"/>
              </a:rPr>
              <a:t>TriClip</a:t>
            </a:r>
            <a:r>
              <a:rPr lang="el-GR" sz="2000" dirty="0">
                <a:latin typeface="Arial" panose="020B0604020202020204" pitchFamily="34" charset="0"/>
                <a:ea typeface="ＭＳ Ｐゴシック" pitchFamily="34" charset="-128"/>
                <a:cs typeface="Arial" panose="020B0604020202020204" pitchFamily="34" charset="0"/>
              </a:rPr>
              <a:t> να αποπίπτουν συντομότερα </a:t>
            </a:r>
          </a:p>
          <a:p>
            <a:pPr eaLnBrk="1" hangingPunct="1"/>
            <a:endParaRPr lang="el-GR" sz="1200" dirty="0">
              <a:latin typeface="Arial" panose="020B0604020202020204" pitchFamily="34" charset="0"/>
              <a:ea typeface="ＭＳ Ｐゴシック" pitchFamily="34" charset="-128"/>
              <a:cs typeface="Arial" panose="020B0604020202020204" pitchFamily="34" charset="0"/>
            </a:endParaRPr>
          </a:p>
          <a:p>
            <a:pPr eaLnBrk="1" hangingPunct="1"/>
            <a:r>
              <a:rPr lang="el-GR" sz="2000" dirty="0">
                <a:latin typeface="Arial" panose="020B0604020202020204" pitchFamily="34" charset="0"/>
                <a:ea typeface="ＭＳ Ｐゴシック" pitchFamily="34" charset="-128"/>
                <a:cs typeface="Arial" panose="020B0604020202020204" pitchFamily="34" charset="0"/>
              </a:rPr>
              <a:t>σε διάφορες μελέτες αρχική αιμόσταση επιτυγχάνεται στο 90-95% των περιπτώσεων</a:t>
            </a:r>
          </a:p>
          <a:p>
            <a:pPr eaLnBrk="1" hangingPunct="1"/>
            <a:endParaRPr lang="el-GR" sz="1100" dirty="0">
              <a:latin typeface="Arial" panose="020B0604020202020204" pitchFamily="34" charset="0"/>
              <a:ea typeface="ＭＳ Ｐゴシック" pitchFamily="34" charset="-128"/>
              <a:cs typeface="Arial" panose="020B0604020202020204" pitchFamily="34" charset="0"/>
            </a:endParaRPr>
          </a:p>
          <a:p>
            <a:pPr eaLnBrk="1" hangingPunct="1"/>
            <a:r>
              <a:rPr lang="el-GR" sz="2000" dirty="0">
                <a:latin typeface="Arial" panose="020B0604020202020204" pitchFamily="34" charset="0"/>
                <a:ea typeface="ＭＳ Ｐゴシック" pitchFamily="34" charset="-128"/>
                <a:cs typeface="Arial" panose="020B0604020202020204" pitchFamily="34" charset="0"/>
              </a:rPr>
              <a:t>δεν φαίνεται να επηρεάζουν την επούλωση της </a:t>
            </a:r>
            <a:r>
              <a:rPr lang="el-GR" sz="2000" dirty="0" err="1">
                <a:latin typeface="Arial" panose="020B0604020202020204" pitchFamily="34" charset="0"/>
                <a:ea typeface="ＭＳ Ｐゴシック" pitchFamily="34" charset="-128"/>
                <a:cs typeface="Arial" panose="020B0604020202020204" pitchFamily="34" charset="0"/>
              </a:rPr>
              <a:t>αιμορραγούσας</a:t>
            </a:r>
            <a:r>
              <a:rPr lang="el-GR" sz="2000" dirty="0">
                <a:latin typeface="Arial" panose="020B0604020202020204" pitchFamily="34" charset="0"/>
                <a:ea typeface="ＭＳ Ｐゴシック" pitchFamily="34" charset="-128"/>
                <a:cs typeface="Arial" panose="020B0604020202020204" pitchFamily="34" charset="0"/>
              </a:rPr>
              <a:t> βλάβης</a:t>
            </a:r>
            <a:endParaRPr lang="en-US" sz="2000" dirty="0">
              <a:latin typeface="Arial" panose="020B0604020202020204" pitchFamily="34" charset="0"/>
              <a:ea typeface="ＭＳ Ｐゴシック" pitchFamily="34" charset="-128"/>
              <a:cs typeface="Arial" panose="020B0604020202020204" pitchFamily="34" charset="0"/>
            </a:endParaRPr>
          </a:p>
          <a:p>
            <a:pPr eaLnBrk="1" hangingPunct="1"/>
            <a:endParaRPr lang="en-US" sz="2000" dirty="0">
              <a:latin typeface="Arial" panose="020B0604020202020204" pitchFamily="34" charset="0"/>
              <a:ea typeface="ＭＳ Ｐゴシック" pitchFamily="34" charset="-128"/>
              <a:cs typeface="Arial" panose="020B0604020202020204" pitchFamily="34" charset="0"/>
            </a:endParaRPr>
          </a:p>
          <a:p>
            <a:pPr eaLnBrk="1" hangingPunct="1"/>
            <a:endParaRPr lang="el-GR" sz="2000" dirty="0">
              <a:latin typeface="Comic Sans MS" panose="030F0702030302020204" pitchFamily="66" charset="0"/>
              <a:ea typeface="ＭＳ Ｐゴシック" pitchFamily="34" charset="-128"/>
            </a:endParaRPr>
          </a:p>
          <a:p>
            <a:pPr marL="914400" lvl="2" indent="0" algn="r" eaLnBrk="1" hangingPunct="1">
              <a:buFont typeface="Arial" charset="0"/>
              <a:buNone/>
            </a:pPr>
            <a:r>
              <a:rPr lang="el-GR" sz="2000" b="1" dirty="0">
                <a:ea typeface="ＭＳ Ｐゴシック" pitchFamily="34" charset="-128"/>
              </a:rPr>
              <a:t>	</a:t>
            </a:r>
            <a:r>
              <a:rPr lang="el-GR" sz="1200" dirty="0" err="1">
                <a:latin typeface="Arial" panose="020B0604020202020204" pitchFamily="34" charset="0"/>
                <a:ea typeface="ＭＳ Ｐゴシック" pitchFamily="34" charset="-128"/>
                <a:cs typeface="Arial" panose="020B0604020202020204" pitchFamily="34" charset="0"/>
              </a:rPr>
              <a:t>Jensen</a:t>
            </a:r>
            <a:r>
              <a:rPr lang="el-GR" sz="1200" dirty="0">
                <a:latin typeface="Arial" panose="020B0604020202020204" pitchFamily="34" charset="0"/>
                <a:ea typeface="ＭＳ Ｐゴシック" pitchFamily="34" charset="-128"/>
                <a:cs typeface="Arial" panose="020B0604020202020204" pitchFamily="34" charset="0"/>
              </a:rPr>
              <a:t> DM </a:t>
            </a:r>
            <a:r>
              <a:rPr lang="el-GR" sz="1200" dirty="0" err="1">
                <a:latin typeface="Arial" panose="020B0604020202020204" pitchFamily="34" charset="0"/>
                <a:ea typeface="ＭＳ Ｐゴシック" pitchFamily="34" charset="-128"/>
                <a:cs typeface="Arial" panose="020B0604020202020204" pitchFamily="34" charset="0"/>
              </a:rPr>
              <a:t>et</a:t>
            </a:r>
            <a:r>
              <a:rPr lang="el-GR" sz="1200" dirty="0">
                <a:latin typeface="Arial" panose="020B0604020202020204" pitchFamily="34" charset="0"/>
                <a:ea typeface="ＭＳ Ｐゴシック" pitchFamily="34" charset="-128"/>
                <a:cs typeface="Arial" panose="020B0604020202020204" pitchFamily="34" charset="0"/>
              </a:rPr>
              <a:t> </a:t>
            </a:r>
            <a:r>
              <a:rPr lang="el-GR" sz="1200" dirty="0" err="1">
                <a:latin typeface="Arial" panose="020B0604020202020204" pitchFamily="34" charset="0"/>
                <a:ea typeface="ＭＳ Ｐゴシック" pitchFamily="34" charset="-128"/>
                <a:cs typeface="Arial" panose="020B0604020202020204" pitchFamily="34" charset="0"/>
              </a:rPr>
              <a:t>al</a:t>
            </a:r>
            <a:r>
              <a:rPr lang="el-GR" sz="1200" dirty="0">
                <a:latin typeface="Arial" panose="020B0604020202020204" pitchFamily="34" charset="0"/>
                <a:ea typeface="ＭＳ Ｐゴシック" pitchFamily="34" charset="-128"/>
                <a:cs typeface="Arial" panose="020B0604020202020204" pitchFamily="34" charset="0"/>
              </a:rPr>
              <a:t>. </a:t>
            </a:r>
            <a:r>
              <a:rPr lang="el-GR" sz="1200" dirty="0" err="1">
                <a:latin typeface="Arial" panose="020B0604020202020204" pitchFamily="34" charset="0"/>
                <a:ea typeface="ＭＳ Ｐゴシック" pitchFamily="34" charset="-128"/>
                <a:cs typeface="Arial" panose="020B0604020202020204" pitchFamily="34" charset="0"/>
              </a:rPr>
              <a:t>Gastrointestinal</a:t>
            </a:r>
            <a:r>
              <a:rPr lang="el-GR" sz="1200" dirty="0">
                <a:latin typeface="Arial" panose="020B0604020202020204" pitchFamily="34" charset="0"/>
                <a:ea typeface="ＭＳ Ｐゴシック" pitchFamily="34" charset="-128"/>
                <a:cs typeface="Arial" panose="020B0604020202020204" pitchFamily="34" charset="0"/>
              </a:rPr>
              <a:t> </a:t>
            </a:r>
            <a:r>
              <a:rPr lang="el-GR" sz="1200" dirty="0" err="1">
                <a:latin typeface="Arial" panose="020B0604020202020204" pitchFamily="34" charset="0"/>
                <a:ea typeface="ＭＳ Ｐゴシック" pitchFamily="34" charset="-128"/>
                <a:cs typeface="Arial" panose="020B0604020202020204" pitchFamily="34" charset="0"/>
              </a:rPr>
              <a:t>Endoscopy</a:t>
            </a:r>
            <a:r>
              <a:rPr lang="el-GR" sz="1200" dirty="0">
                <a:latin typeface="Arial" panose="020B0604020202020204" pitchFamily="34" charset="0"/>
                <a:ea typeface="ＭＳ Ｐゴシック" pitchFamily="34" charset="-128"/>
                <a:cs typeface="Arial" panose="020B0604020202020204" pitchFamily="34" charset="0"/>
              </a:rPr>
              <a:t> 2009</a:t>
            </a:r>
          </a:p>
        </p:txBody>
      </p:sp>
    </p:spTree>
    <p:extLst>
      <p:ext uri="{BB962C8B-B14F-4D97-AF65-F5344CB8AC3E}">
        <p14:creationId xmlns:p14="http://schemas.microsoft.com/office/powerpoint/2010/main" val="3985844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1" name="Picture 3"/>
          <p:cNvPicPr>
            <a:picLocks noChangeAspect="1" noChangeArrowheads="1"/>
          </p:cNvPicPr>
          <p:nvPr/>
        </p:nvPicPr>
        <p:blipFill>
          <a:blip r:embed="rId2" cstate="print"/>
          <a:srcRect l="24542" t="3006" r="14958" b="5098"/>
          <a:stretch>
            <a:fillRect/>
          </a:stretch>
        </p:blipFill>
        <p:spPr bwMode="auto">
          <a:xfrm>
            <a:off x="539553" y="1484784"/>
            <a:ext cx="3024336" cy="2087190"/>
          </a:xfrm>
          <a:prstGeom prst="rect">
            <a:avLst/>
          </a:prstGeom>
          <a:noFill/>
          <a:ln w="9525">
            <a:noFill/>
            <a:miter lim="800000"/>
            <a:headEnd/>
            <a:tailEnd/>
          </a:ln>
          <a:effectLst/>
        </p:spPr>
      </p:pic>
      <p:pic>
        <p:nvPicPr>
          <p:cNvPr id="89093" name="Picture 5"/>
          <p:cNvPicPr>
            <a:picLocks noChangeAspect="1" noChangeArrowheads="1"/>
          </p:cNvPicPr>
          <p:nvPr/>
        </p:nvPicPr>
        <p:blipFill>
          <a:blip r:embed="rId3" cstate="print"/>
          <a:srcRect l="28334" t="3006" r="11166" b="2158"/>
          <a:stretch>
            <a:fillRect/>
          </a:stretch>
        </p:blipFill>
        <p:spPr bwMode="auto">
          <a:xfrm>
            <a:off x="727008" y="4869160"/>
            <a:ext cx="2867773" cy="1908199"/>
          </a:xfrm>
          <a:prstGeom prst="rect">
            <a:avLst/>
          </a:prstGeom>
          <a:noFill/>
          <a:ln w="9525">
            <a:noFill/>
            <a:miter lim="800000"/>
            <a:headEnd/>
            <a:tailEnd/>
          </a:ln>
          <a:effectLst/>
        </p:spPr>
      </p:pic>
      <p:pic>
        <p:nvPicPr>
          <p:cNvPr id="89094" name="Picture 6" descr="f007005c"/>
          <p:cNvPicPr>
            <a:picLocks noChangeAspect="1" noChangeArrowheads="1"/>
          </p:cNvPicPr>
          <p:nvPr/>
        </p:nvPicPr>
        <p:blipFill>
          <a:blip r:embed="rId4" cstate="print"/>
          <a:srcRect/>
          <a:stretch>
            <a:fillRect/>
          </a:stretch>
        </p:blipFill>
        <p:spPr bwMode="auto">
          <a:xfrm>
            <a:off x="1706564" y="3429000"/>
            <a:ext cx="3657600" cy="1535112"/>
          </a:xfrm>
          <a:prstGeom prst="rect">
            <a:avLst/>
          </a:prstGeom>
          <a:noFill/>
        </p:spPr>
      </p:pic>
      <p:sp>
        <p:nvSpPr>
          <p:cNvPr id="7" name="6 - Ορθογώνιο"/>
          <p:cNvSpPr/>
          <p:nvPr/>
        </p:nvSpPr>
        <p:spPr>
          <a:xfrm>
            <a:off x="251520" y="188640"/>
            <a:ext cx="5472608" cy="1077218"/>
          </a:xfrm>
          <a:prstGeom prst="rect">
            <a:avLst/>
          </a:prstGeom>
        </p:spPr>
        <p:txBody>
          <a:bodyPr wrap="square">
            <a:spAutoFit/>
          </a:bodyPr>
          <a:lstStyle/>
          <a:p>
            <a:pPr algn="ctr"/>
            <a:r>
              <a:rPr lang="en-US" sz="3200" dirty="0">
                <a:solidFill>
                  <a:schemeClr val="tx2"/>
                </a:solidFill>
                <a:latin typeface="Arial" panose="020B0604020202020204" pitchFamily="34" charset="0"/>
                <a:cs typeface="Arial" panose="020B0604020202020204" pitchFamily="34" charset="0"/>
              </a:rPr>
              <a:t>3. M</a:t>
            </a:r>
            <a:r>
              <a:rPr lang="el-GR" sz="3200" dirty="0" err="1">
                <a:solidFill>
                  <a:schemeClr val="tx2"/>
                </a:solidFill>
                <a:latin typeface="Arial" panose="020B0604020202020204" pitchFamily="34" charset="0"/>
                <a:cs typeface="Arial" panose="020B0604020202020204" pitchFamily="34" charset="0"/>
              </a:rPr>
              <a:t>ηχανικές</a:t>
            </a:r>
            <a:r>
              <a:rPr lang="el-GR" sz="3200" dirty="0">
                <a:solidFill>
                  <a:schemeClr val="tx2"/>
                </a:solidFill>
                <a:latin typeface="Arial" panose="020B0604020202020204" pitchFamily="34" charset="0"/>
                <a:cs typeface="Arial" panose="020B0604020202020204" pitchFamily="34" charset="0"/>
              </a:rPr>
              <a:t> μέθοδοι: δακτύλιοι απολίνωσης.</a:t>
            </a:r>
          </a:p>
        </p:txBody>
      </p:sp>
      <p:pic>
        <p:nvPicPr>
          <p:cNvPr id="2" name="Εικόνα 1">
            <a:extLst>
              <a:ext uri="{FF2B5EF4-FFF2-40B4-BE49-F238E27FC236}">
                <a16:creationId xmlns:a16="http://schemas.microsoft.com/office/drawing/2014/main" id="{28241F73-645B-4F09-98E3-B0D1CD100229}"/>
              </a:ext>
            </a:extLst>
          </p:cNvPr>
          <p:cNvPicPr>
            <a:picLocks noChangeAspect="1"/>
          </p:cNvPicPr>
          <p:nvPr/>
        </p:nvPicPr>
        <p:blipFill>
          <a:blip r:embed="rId5" cstate="print"/>
          <a:stretch>
            <a:fillRect/>
          </a:stretch>
        </p:blipFill>
        <p:spPr>
          <a:xfrm>
            <a:off x="5368728" y="188640"/>
            <a:ext cx="3048264" cy="602337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F545AA48-0538-4EB3-B7EB-77EE3216EE66}"/>
              </a:ext>
            </a:extLst>
          </p:cNvPr>
          <p:cNvSpPr>
            <a:spLocks noGrp="1"/>
          </p:cNvSpPr>
          <p:nvPr>
            <p:ph type="title"/>
          </p:nvPr>
        </p:nvSpPr>
        <p:spPr/>
        <p:txBody>
          <a:bodyPr/>
          <a:lstStyle/>
          <a:p>
            <a:endParaRPr lang="el-GR"/>
          </a:p>
        </p:txBody>
      </p:sp>
      <p:pic>
        <p:nvPicPr>
          <p:cNvPr id="8" name="Θέση περιεχομένου 7">
            <a:extLst>
              <a:ext uri="{FF2B5EF4-FFF2-40B4-BE49-F238E27FC236}">
                <a16:creationId xmlns:a16="http://schemas.microsoft.com/office/drawing/2014/main" id="{C129ACF3-EA06-4526-B5E1-AF3FC020DB06}"/>
              </a:ext>
            </a:extLst>
          </p:cNvPr>
          <p:cNvPicPr>
            <a:picLocks noGrp="1" noChangeAspect="1"/>
          </p:cNvPicPr>
          <p:nvPr>
            <p:ph idx="1"/>
          </p:nvPr>
        </p:nvPicPr>
        <p:blipFill>
          <a:blip r:embed="rId3" cstate="print"/>
          <a:stretch>
            <a:fillRect/>
          </a:stretch>
        </p:blipFill>
        <p:spPr>
          <a:xfrm>
            <a:off x="2916792" y="3084327"/>
            <a:ext cx="3310415" cy="2091109"/>
          </a:xfrm>
          <a:prstGeom prst="rect">
            <a:avLst/>
          </a:prstGeom>
        </p:spPr>
      </p:pic>
      <p:pic>
        <p:nvPicPr>
          <p:cNvPr id="5" name="Εικόνα 4">
            <a:extLst>
              <a:ext uri="{FF2B5EF4-FFF2-40B4-BE49-F238E27FC236}">
                <a16:creationId xmlns:a16="http://schemas.microsoft.com/office/drawing/2014/main" id="{B98130F0-B33F-4A05-B31A-88DBFB48FAB7}"/>
              </a:ext>
            </a:extLst>
          </p:cNvPr>
          <p:cNvPicPr>
            <a:picLocks noChangeAspect="1"/>
          </p:cNvPicPr>
          <p:nvPr/>
        </p:nvPicPr>
        <p:blipFill>
          <a:blip r:embed="rId4" cstate="print"/>
          <a:stretch>
            <a:fillRect/>
          </a:stretch>
        </p:blipFill>
        <p:spPr>
          <a:xfrm>
            <a:off x="323528" y="286812"/>
            <a:ext cx="7572777" cy="2389031"/>
          </a:xfrm>
          <a:prstGeom prst="rect">
            <a:avLst/>
          </a:prstGeom>
        </p:spPr>
      </p:pic>
      <p:pic>
        <p:nvPicPr>
          <p:cNvPr id="7" name="Εικόνα 6">
            <a:extLst>
              <a:ext uri="{FF2B5EF4-FFF2-40B4-BE49-F238E27FC236}">
                <a16:creationId xmlns:a16="http://schemas.microsoft.com/office/drawing/2014/main" id="{DA0A9C3E-1137-4960-9049-A6E676C2BF58}"/>
              </a:ext>
            </a:extLst>
          </p:cNvPr>
          <p:cNvPicPr>
            <a:picLocks noChangeAspect="1"/>
          </p:cNvPicPr>
          <p:nvPr/>
        </p:nvPicPr>
        <p:blipFill>
          <a:blip r:embed="rId5" cstate="print"/>
          <a:stretch>
            <a:fillRect/>
          </a:stretch>
        </p:blipFill>
        <p:spPr>
          <a:xfrm>
            <a:off x="296786" y="2672298"/>
            <a:ext cx="3322749" cy="2859110"/>
          </a:xfrm>
          <a:prstGeom prst="rect">
            <a:avLst/>
          </a:prstGeom>
        </p:spPr>
      </p:pic>
      <p:sp>
        <p:nvSpPr>
          <p:cNvPr id="9" name="TextBox 8">
            <a:extLst>
              <a:ext uri="{FF2B5EF4-FFF2-40B4-BE49-F238E27FC236}">
                <a16:creationId xmlns:a16="http://schemas.microsoft.com/office/drawing/2014/main" id="{19240929-7FDB-496F-8021-EB09578B1DF0}"/>
              </a:ext>
            </a:extLst>
          </p:cNvPr>
          <p:cNvSpPr txBox="1"/>
          <p:nvPr/>
        </p:nvSpPr>
        <p:spPr>
          <a:xfrm>
            <a:off x="1958160" y="2672298"/>
            <a:ext cx="1773911" cy="369332"/>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Cryotherapy</a:t>
            </a:r>
            <a:endParaRPr lang="el-GR"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BFCF4C22-44D1-4E7F-9335-BDA4DDA65D18}"/>
              </a:ext>
            </a:extLst>
          </p:cNvPr>
          <p:cNvSpPr txBox="1"/>
          <p:nvPr/>
        </p:nvSpPr>
        <p:spPr>
          <a:xfrm>
            <a:off x="6398111" y="5948597"/>
            <a:ext cx="2494369"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RFA/ Halo-90</a:t>
            </a:r>
          </a:p>
        </p:txBody>
      </p:sp>
    </p:spTree>
    <p:extLst>
      <p:ext uri="{BB962C8B-B14F-4D97-AF65-F5344CB8AC3E}">
        <p14:creationId xmlns:p14="http://schemas.microsoft.com/office/powerpoint/2010/main" val="7678015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p:cNvSpPr>
          <p:nvPr>
            <p:ph idx="1"/>
          </p:nvPr>
        </p:nvSpPr>
        <p:spPr>
          <a:xfrm>
            <a:off x="250826" y="5733256"/>
            <a:ext cx="8713788" cy="864394"/>
          </a:xfrm>
        </p:spPr>
        <p:txBody>
          <a:bodyPr>
            <a:normAutofit/>
          </a:bodyPr>
          <a:lstStyle/>
          <a:p>
            <a:pPr algn="r" eaLnBrk="1" hangingPunct="1"/>
            <a:r>
              <a:rPr lang="en-US" altLang="el-GR" sz="1100" b="1" dirty="0">
                <a:latin typeface="Arial" panose="020B0604020202020204" pitchFamily="34" charset="0"/>
                <a:cs typeface="Arial" panose="020B0604020202020204" pitchFamily="34" charset="0"/>
              </a:rPr>
              <a:t>Manta R et al. Surg </a:t>
            </a:r>
            <a:r>
              <a:rPr lang="en-US" altLang="el-GR" sz="1100" b="1" dirty="0" err="1">
                <a:latin typeface="Arial" panose="020B0604020202020204" pitchFamily="34" charset="0"/>
                <a:cs typeface="Arial" panose="020B0604020202020204" pitchFamily="34" charset="0"/>
              </a:rPr>
              <a:t>Endosc</a:t>
            </a:r>
            <a:r>
              <a:rPr lang="en-US" altLang="el-GR" sz="1100" b="1" dirty="0">
                <a:latin typeface="Arial" panose="020B0604020202020204" pitchFamily="34" charset="0"/>
                <a:cs typeface="Arial" panose="020B0604020202020204" pitchFamily="34" charset="0"/>
              </a:rPr>
              <a:t> </a:t>
            </a:r>
            <a:r>
              <a:rPr lang="el-GR" altLang="el-GR" sz="1100" b="1" dirty="0">
                <a:latin typeface="Arial" panose="020B0604020202020204" pitchFamily="34" charset="0"/>
                <a:cs typeface="Arial" panose="020B0604020202020204" pitchFamily="34" charset="0"/>
              </a:rPr>
              <a:t>2013</a:t>
            </a:r>
            <a:endParaRPr lang="en-US" altLang="el-GR" sz="1100" b="1" dirty="0">
              <a:latin typeface="Arial" panose="020B0604020202020204" pitchFamily="34" charset="0"/>
              <a:cs typeface="Arial" panose="020B0604020202020204" pitchFamily="34" charset="0"/>
            </a:endParaRPr>
          </a:p>
          <a:p>
            <a:pPr algn="r" eaLnBrk="1" hangingPunct="1"/>
            <a:r>
              <a:rPr lang="el-GR" altLang="el-GR" sz="1100" b="1" dirty="0" err="1">
                <a:latin typeface="Arial" panose="020B0604020202020204" pitchFamily="34" charset="0"/>
                <a:cs typeface="Arial" panose="020B0604020202020204" pitchFamily="34" charset="0"/>
              </a:rPr>
              <a:t>Singhal</a:t>
            </a:r>
            <a:r>
              <a:rPr lang="el-GR" altLang="el-GR" sz="1100" b="1" dirty="0">
                <a:latin typeface="Arial" panose="020B0604020202020204" pitchFamily="34" charset="0"/>
                <a:cs typeface="Arial" panose="020B0604020202020204" pitchFamily="34" charset="0"/>
              </a:rPr>
              <a:t> S</a:t>
            </a:r>
            <a:r>
              <a:rPr lang="en-US" altLang="el-GR" sz="1100" b="1" dirty="0">
                <a:latin typeface="Arial" panose="020B0604020202020204" pitchFamily="34" charset="0"/>
                <a:cs typeface="Arial" panose="020B0604020202020204" pitchFamily="34" charset="0"/>
              </a:rPr>
              <a:t> et al. </a:t>
            </a:r>
            <a:r>
              <a:rPr lang="el-GR" altLang="el-GR" sz="1100" b="1" dirty="0">
                <a:latin typeface="Arial" panose="020B0604020202020204" pitchFamily="34" charset="0"/>
                <a:cs typeface="Arial" panose="020B0604020202020204" pitchFamily="34" charset="0"/>
              </a:rPr>
              <a:t>J </a:t>
            </a:r>
            <a:r>
              <a:rPr lang="el-GR" altLang="el-GR" sz="1100" b="1" dirty="0" err="1">
                <a:latin typeface="Arial" panose="020B0604020202020204" pitchFamily="34" charset="0"/>
                <a:cs typeface="Arial" panose="020B0604020202020204" pitchFamily="34" charset="0"/>
              </a:rPr>
              <a:t>Clin</a:t>
            </a:r>
            <a:r>
              <a:rPr lang="el-GR" altLang="el-GR" sz="1100" b="1" dirty="0">
                <a:latin typeface="Arial" panose="020B0604020202020204" pitchFamily="34" charset="0"/>
                <a:cs typeface="Arial" panose="020B0604020202020204" pitchFamily="34" charset="0"/>
              </a:rPr>
              <a:t> </a:t>
            </a:r>
            <a:r>
              <a:rPr lang="el-GR" altLang="el-GR" sz="1100" b="1" dirty="0" err="1">
                <a:latin typeface="Arial" panose="020B0604020202020204" pitchFamily="34" charset="0"/>
                <a:cs typeface="Arial" panose="020B0604020202020204" pitchFamily="34" charset="0"/>
              </a:rPr>
              <a:t>Gastroenterol</a:t>
            </a:r>
            <a:r>
              <a:rPr lang="el-GR" altLang="el-GR" sz="1100" b="1" dirty="0">
                <a:latin typeface="Arial" panose="020B0604020202020204" pitchFamily="34" charset="0"/>
                <a:cs typeface="Arial" panose="020B0604020202020204" pitchFamily="34" charset="0"/>
              </a:rPr>
              <a:t>. 2013 </a:t>
            </a:r>
            <a:endParaRPr lang="en-US" altLang="el-GR" sz="1100" b="1" dirty="0">
              <a:latin typeface="Arial" panose="020B0604020202020204" pitchFamily="34" charset="0"/>
              <a:cs typeface="Arial" panose="020B0604020202020204" pitchFamily="34" charset="0"/>
            </a:endParaRPr>
          </a:p>
          <a:p>
            <a:pPr eaLnBrk="1" hangingPunct="1"/>
            <a:endParaRPr lang="el-GR" altLang="el-GR" sz="1600" b="1" dirty="0"/>
          </a:p>
        </p:txBody>
      </p:sp>
      <p:pic>
        <p:nvPicPr>
          <p:cNvPr id="37892" name="Picture 7" descr="Ovesco_Over%20The%20Scope%20Clip_OTSC_Twin_Grasper_Applic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824" y="1484784"/>
            <a:ext cx="5690666" cy="388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 Ορθογώνιο"/>
          <p:cNvSpPr/>
          <p:nvPr/>
        </p:nvSpPr>
        <p:spPr>
          <a:xfrm>
            <a:off x="899592" y="476673"/>
            <a:ext cx="7416824" cy="584775"/>
          </a:xfrm>
          <a:prstGeom prst="rect">
            <a:avLst/>
          </a:prstGeom>
        </p:spPr>
        <p:txBody>
          <a:bodyPr wrap="square">
            <a:spAutoFit/>
          </a:bodyPr>
          <a:lstStyle/>
          <a:p>
            <a:pPr algn="ctr"/>
            <a:r>
              <a:rPr lang="en-US" sz="3200" dirty="0">
                <a:solidFill>
                  <a:schemeClr val="tx2"/>
                </a:solidFill>
                <a:latin typeface="Arial" panose="020B0604020202020204" pitchFamily="34" charset="0"/>
                <a:cs typeface="Arial" panose="020B0604020202020204" pitchFamily="34" charset="0"/>
              </a:rPr>
              <a:t>4. M</a:t>
            </a:r>
            <a:r>
              <a:rPr lang="el-GR" sz="3200" dirty="0" err="1">
                <a:solidFill>
                  <a:schemeClr val="tx2"/>
                </a:solidFill>
                <a:latin typeface="Arial" panose="020B0604020202020204" pitchFamily="34" charset="0"/>
                <a:cs typeface="Arial" panose="020B0604020202020204" pitchFamily="34" charset="0"/>
              </a:rPr>
              <a:t>ηχανικές</a:t>
            </a:r>
            <a:r>
              <a:rPr lang="el-GR" sz="3200" dirty="0">
                <a:solidFill>
                  <a:schemeClr val="tx2"/>
                </a:solidFill>
                <a:latin typeface="Arial" panose="020B0604020202020204" pitchFamily="34" charset="0"/>
                <a:cs typeface="Arial" panose="020B0604020202020204" pitchFamily="34" charset="0"/>
              </a:rPr>
              <a:t> μέθοδοι: </a:t>
            </a:r>
            <a:r>
              <a:rPr lang="en-US" sz="3200" dirty="0">
                <a:solidFill>
                  <a:schemeClr val="tx2"/>
                </a:solidFill>
                <a:latin typeface="Arial" panose="020B0604020202020204" pitchFamily="34" charset="0"/>
                <a:cs typeface="Arial" panose="020B0604020202020204" pitchFamily="34" charset="0"/>
              </a:rPr>
              <a:t>OTSC</a:t>
            </a:r>
            <a:r>
              <a:rPr lang="el-GR" sz="3200" dirty="0">
                <a:solidFill>
                  <a:schemeClr val="tx2"/>
                </a:solidFill>
                <a:latin typeface="Arial" panose="020B0604020202020204" pitchFamily="34" charset="0"/>
                <a:cs typeface="Arial" panose="020B0604020202020204" pitchFamily="34" charset="0"/>
              </a:rPr>
              <a:t>.</a:t>
            </a:r>
          </a:p>
        </p:txBody>
      </p:sp>
      <p:pic>
        <p:nvPicPr>
          <p:cNvPr id="2" name="Εικόνα 1">
            <a:extLst>
              <a:ext uri="{FF2B5EF4-FFF2-40B4-BE49-F238E27FC236}">
                <a16:creationId xmlns:a16="http://schemas.microsoft.com/office/drawing/2014/main" id="{E14DA73C-73CD-4436-8614-1940C111FB47}"/>
              </a:ext>
            </a:extLst>
          </p:cNvPr>
          <p:cNvPicPr>
            <a:picLocks noChangeAspect="1"/>
          </p:cNvPicPr>
          <p:nvPr/>
        </p:nvPicPr>
        <p:blipFill>
          <a:blip r:embed="rId4" cstate="print"/>
          <a:stretch>
            <a:fillRect/>
          </a:stretch>
        </p:blipFill>
        <p:spPr>
          <a:xfrm>
            <a:off x="250826" y="1253295"/>
            <a:ext cx="2592287" cy="1674316"/>
          </a:xfrm>
          <a:prstGeom prst="rect">
            <a:avLst/>
          </a:prstGeom>
        </p:spPr>
      </p:pic>
      <p:pic>
        <p:nvPicPr>
          <p:cNvPr id="3" name="Εικόνα 2">
            <a:extLst>
              <a:ext uri="{FF2B5EF4-FFF2-40B4-BE49-F238E27FC236}">
                <a16:creationId xmlns:a16="http://schemas.microsoft.com/office/drawing/2014/main" id="{AA490A5C-1827-421F-A976-B4B559624805}"/>
              </a:ext>
            </a:extLst>
          </p:cNvPr>
          <p:cNvPicPr>
            <a:picLocks noChangeAspect="1"/>
          </p:cNvPicPr>
          <p:nvPr/>
        </p:nvPicPr>
        <p:blipFill>
          <a:blip r:embed="rId5" cstate="print"/>
          <a:stretch>
            <a:fillRect/>
          </a:stretch>
        </p:blipFill>
        <p:spPr>
          <a:xfrm>
            <a:off x="344063" y="3068960"/>
            <a:ext cx="2322777" cy="1652159"/>
          </a:xfrm>
          <a:prstGeom prst="rect">
            <a:avLst/>
          </a:prstGeom>
        </p:spPr>
      </p:pic>
    </p:spTree>
    <p:extLst>
      <p:ext uri="{BB962C8B-B14F-4D97-AF65-F5344CB8AC3E}">
        <p14:creationId xmlns:p14="http://schemas.microsoft.com/office/powerpoint/2010/main" val="1810342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48" name="Rectangle 40"/>
          <p:cNvSpPr>
            <a:spLocks noGrp="1" noChangeArrowheads="1"/>
          </p:cNvSpPr>
          <p:nvPr>
            <p:ph type="title"/>
          </p:nvPr>
        </p:nvSpPr>
        <p:spPr>
          <a:xfrm>
            <a:off x="457200" y="277813"/>
            <a:ext cx="8229600" cy="630237"/>
          </a:xfrm>
        </p:spPr>
        <p:txBody>
          <a:bodyPr>
            <a:normAutofit/>
          </a:bodyPr>
          <a:lstStyle/>
          <a:p>
            <a:pPr eaLnBrk="1" hangingPunct="1">
              <a:defRPr/>
            </a:pPr>
            <a:r>
              <a:rPr lang="el-GR" sz="3200" dirty="0">
                <a:solidFill>
                  <a:schemeClr val="accent2">
                    <a:lumMod val="75000"/>
                  </a:schemeClr>
                </a:solidFill>
                <a:latin typeface="Arial" panose="020B0604020202020204" pitchFamily="34" charset="0"/>
                <a:cs typeface="Arial" panose="020B0604020202020204" pitchFamily="34" charset="0"/>
              </a:rPr>
              <a:t>Αιτίες αιμορραγίας ανώτερου πεπτικού</a:t>
            </a:r>
          </a:p>
        </p:txBody>
      </p:sp>
      <p:graphicFrame>
        <p:nvGraphicFramePr>
          <p:cNvPr id="222321" name="Group 113"/>
          <p:cNvGraphicFramePr>
            <a:graphicFrameLocks noGrp="1"/>
          </p:cNvGraphicFramePr>
          <p:nvPr>
            <p:ph type="tbl" idx="1"/>
            <p:extLst>
              <p:ext uri="{D42A27DB-BD31-4B8C-83A1-F6EECF244321}">
                <p14:modId xmlns:p14="http://schemas.microsoft.com/office/powerpoint/2010/main" val="3889581107"/>
              </p:ext>
            </p:extLst>
          </p:nvPr>
        </p:nvGraphicFramePr>
        <p:xfrm>
          <a:off x="251520" y="1268760"/>
          <a:ext cx="5832647" cy="5195449"/>
        </p:xfrm>
        <a:graphic>
          <a:graphicData uri="http://schemas.openxmlformats.org/drawingml/2006/table">
            <a:tbl>
              <a:tblPr/>
              <a:tblGrid>
                <a:gridCol w="4161797">
                  <a:extLst>
                    <a:ext uri="{9D8B030D-6E8A-4147-A177-3AD203B41FA5}">
                      <a16:colId xmlns:a16="http://schemas.microsoft.com/office/drawing/2014/main" val="20000"/>
                    </a:ext>
                  </a:extLst>
                </a:gridCol>
                <a:gridCol w="1670850">
                  <a:extLst>
                    <a:ext uri="{9D8B030D-6E8A-4147-A177-3AD203B41FA5}">
                      <a16:colId xmlns:a16="http://schemas.microsoft.com/office/drawing/2014/main" val="20001"/>
                    </a:ext>
                  </a:extLst>
                </a:gridCol>
              </a:tblGrid>
              <a:tr h="100845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A</a:t>
                      </a:r>
                      <a:r>
                        <a:rPr kumimoji="0" lang="el-GR" sz="1600" b="0" i="0" u="none" strike="noStrike" cap="none" normalizeH="0" baseline="0" dirty="0" err="1">
                          <a:ln>
                            <a:noFill/>
                          </a:ln>
                          <a:solidFill>
                            <a:srgbClr val="FF0000"/>
                          </a:solidFill>
                          <a:effectLst/>
                          <a:latin typeface="Arial" panose="020B0604020202020204" pitchFamily="34" charset="0"/>
                          <a:cs typeface="Arial" panose="020B0604020202020204" pitchFamily="34" charset="0"/>
                        </a:rPr>
                        <a:t>ιτίες</a:t>
                      </a:r>
                      <a:endParaRPr kumimoji="0" lang="el-GR" sz="1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T="45722" marB="45722"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rgbClr val="FF0000"/>
                          </a:solidFill>
                          <a:effectLst/>
                          <a:latin typeface="Arial" panose="020B0604020202020204" pitchFamily="34" charset="0"/>
                          <a:cs typeface="Arial" panose="020B0604020202020204" pitchFamily="34" charset="0"/>
                        </a:rPr>
                        <a:t>%</a:t>
                      </a:r>
                      <a:endParaRPr kumimoji="0" lang="el-GR" sz="1600" b="0" i="0"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cap="flat">
                      <a:noFill/>
                    </a:lnT>
                    <a:lnB>
                      <a:noFill/>
                    </a:lnB>
                    <a:lnTlToBr>
                      <a:noFill/>
                    </a:lnTlToBr>
                    <a:lnBlToTr>
                      <a:noFill/>
                    </a:lnBlToTr>
                    <a:noFill/>
                  </a:tcPr>
                </a:tc>
                <a:extLst>
                  <a:ext uri="{0D108BD9-81ED-4DB2-BD59-A6C34878D82A}">
                    <a16:rowId xmlns:a16="http://schemas.microsoft.com/office/drawing/2014/main" val="10000"/>
                  </a:ext>
                </a:extLst>
              </a:tr>
              <a:tr h="43204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Πεπτικά έλκη στομάχου/12λου</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40-</a:t>
                      </a:r>
                      <a:r>
                        <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6</a:t>
                      </a: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3</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1"/>
                  </a:ext>
                </a:extLst>
              </a:tr>
              <a:tr h="3756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Διαβρώσεις στομάχου – 12λου</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18-22</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356627">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Κιρσοί οισοφάγου / θόλου / έκτοποι</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4-16</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3738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Νεοπλάσματα</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2.6 - 4</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3756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Mallory – Weiss </a:t>
                      </a: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σχάση</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5-7.4</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39670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Πυλαία </a:t>
                      </a:r>
                      <a:r>
                        <a:rPr kumimoji="0" lang="el-GR"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γαστροπάθεια</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3756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a:ln>
                            <a:noFill/>
                          </a:ln>
                          <a:solidFill>
                            <a:schemeClr val="tx1"/>
                          </a:solidFill>
                          <a:effectLst/>
                          <a:latin typeface="Arial" panose="020B0604020202020204" pitchFamily="34" charset="0"/>
                          <a:cs typeface="Arial" panose="020B0604020202020204" pitchFamily="34" charset="0"/>
                        </a:rPr>
                        <a:t>Οισοφαγίτιδα</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8-20</a:t>
                      </a:r>
                      <a:endPar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3756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Αγγει</a:t>
                      </a:r>
                      <a:r>
                        <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o</a:t>
                      </a: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δυσπλασίες</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4-6</a:t>
                      </a:r>
                      <a:endPar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3756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Dielafoy’s</a:t>
                      </a: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lesion</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1,5-2,3</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2427126135"/>
                  </a:ext>
                </a:extLst>
              </a:tr>
              <a:tr h="37564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0" i="0" u="none" strike="noStrike" cap="none" normalizeH="0" baseline="0">
                          <a:ln>
                            <a:noFill/>
                          </a:ln>
                          <a:solidFill>
                            <a:schemeClr val="tx1"/>
                          </a:solidFill>
                          <a:effectLst/>
                          <a:latin typeface="Arial" panose="020B0604020202020204" pitchFamily="34" charset="0"/>
                          <a:cs typeface="Arial" panose="020B0604020202020204" pitchFamily="34" charset="0"/>
                        </a:rPr>
                        <a:t>Αορτοεντερικό συρίγγιο</a:t>
                      </a:r>
                    </a:p>
                  </a:txBody>
                  <a:tcPr marT="45722" marB="45722"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&lt; 1</a:t>
                      </a:r>
                      <a:endParaRPr kumimoji="0" lang="el-GR"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txBody>
                  <a:tcPr marT="45722" marB="45722"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9"/>
                  </a:ext>
                </a:extLst>
              </a:tr>
              <a:tr h="37388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Όχι ανεύρεση αιτίου</a:t>
                      </a:r>
                    </a:p>
                  </a:txBody>
                  <a:tcPr marT="45722" marB="45722"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pitchFamily="2" charset="2"/>
                        <a:buNone/>
                        <a:tabLst/>
                      </a:pPr>
                      <a:r>
                        <a:rPr kumimoji="0" lang="el-GR" sz="16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10-15%</a:t>
                      </a:r>
                    </a:p>
                  </a:txBody>
                  <a:tcPr marT="45722" marB="45722" horzOverflow="overflow">
                    <a:lnL>
                      <a:noFill/>
                    </a:lnL>
                    <a:lnR cap="flat">
                      <a:noFill/>
                    </a:lnR>
                    <a:lnT>
                      <a:noFill/>
                    </a:lnT>
                    <a:lnB cap="flat">
                      <a:noFill/>
                    </a:lnB>
                    <a:lnTlToBr>
                      <a:noFill/>
                    </a:lnTlToBr>
                    <a:lnBlToTr>
                      <a:noFill/>
                    </a:lnBlToTr>
                    <a:noFill/>
                  </a:tcPr>
                </a:tc>
                <a:extLst>
                  <a:ext uri="{0D108BD9-81ED-4DB2-BD59-A6C34878D82A}">
                    <a16:rowId xmlns:a16="http://schemas.microsoft.com/office/drawing/2014/main" val="10010"/>
                  </a:ext>
                </a:extLst>
              </a:tr>
            </a:tbl>
          </a:graphicData>
        </a:graphic>
      </p:graphicFrame>
      <p:pic>
        <p:nvPicPr>
          <p:cNvPr id="10266" name="Picture 114" descr="100321001"/>
          <p:cNvPicPr>
            <a:picLocks noChangeAspect="1" noChangeArrowheads="1"/>
          </p:cNvPicPr>
          <p:nvPr/>
        </p:nvPicPr>
        <p:blipFill>
          <a:blip r:embed="rId2" cstate="print">
            <a:extLst>
              <a:ext uri="{28A0092B-C50C-407E-A947-70E740481C1C}">
                <a14:useLocalDpi xmlns:a14="http://schemas.microsoft.com/office/drawing/2010/main" val="0"/>
              </a:ext>
            </a:extLst>
          </a:blip>
          <a:srcRect l="7143" t="504" b="52693"/>
          <a:stretch>
            <a:fillRect/>
          </a:stretch>
        </p:blipFill>
        <p:spPr bwMode="auto">
          <a:xfrm>
            <a:off x="6300788" y="1628775"/>
            <a:ext cx="2447925"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7" name="Picture 1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4221163"/>
            <a:ext cx="24765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C69004-C2B9-5D79-36C3-B12AEE77B09B}"/>
              </a:ext>
            </a:extLst>
          </p:cNvPr>
          <p:cNvSpPr txBox="1"/>
          <p:nvPr/>
        </p:nvSpPr>
        <p:spPr>
          <a:xfrm>
            <a:off x="1866151" y="6490457"/>
            <a:ext cx="6900823" cy="261610"/>
          </a:xfrm>
          <a:prstGeom prst="rect">
            <a:avLst/>
          </a:prstGeom>
          <a:noFill/>
        </p:spPr>
        <p:txBody>
          <a:bodyPr wrap="square">
            <a:spAutoFit/>
          </a:bodyPr>
          <a:lstStyle/>
          <a:p>
            <a:pPr algn="r"/>
            <a:r>
              <a:rPr lang="en-US" sz="1100" dirty="0">
                <a:latin typeface="Arial" panose="020B0604020202020204" pitchFamily="34" charset="0"/>
                <a:cs typeface="Arial" panose="020B0604020202020204" pitchFamily="34" charset="0"/>
              </a:rPr>
              <a:t>Alali AA, </a:t>
            </a:r>
            <a:r>
              <a:rPr lang="en-US" sz="1100" dirty="0" err="1">
                <a:latin typeface="Arial" panose="020B0604020202020204" pitchFamily="34" charset="0"/>
                <a:cs typeface="Arial" panose="020B0604020202020204" pitchFamily="34" charset="0"/>
              </a:rPr>
              <a:t>Barkun</a:t>
            </a:r>
            <a:r>
              <a:rPr lang="en-US" sz="1100" dirty="0">
                <a:latin typeface="Arial" panose="020B0604020202020204" pitchFamily="34" charset="0"/>
                <a:cs typeface="Arial" panose="020B0604020202020204" pitchFamily="34" charset="0"/>
              </a:rPr>
              <a:t> AN. Gastroenterol Rep (</a:t>
            </a:r>
            <a:r>
              <a:rPr lang="en-US" sz="1100" dirty="0" err="1">
                <a:latin typeface="Arial" panose="020B0604020202020204" pitchFamily="34" charset="0"/>
                <a:cs typeface="Arial" panose="020B0604020202020204" pitchFamily="34" charset="0"/>
              </a:rPr>
              <a:t>Oxf</a:t>
            </a:r>
            <a:r>
              <a:rPr lang="en-US" sz="1100" dirty="0">
                <a:latin typeface="Arial" panose="020B0604020202020204" pitchFamily="34" charset="0"/>
                <a:cs typeface="Arial" panose="020B0604020202020204" pitchFamily="34" charset="0"/>
              </a:rPr>
              <a:t>)2023 Mar 20:11:goad011</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8925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a:extLst>
              <a:ext uri="{FF2B5EF4-FFF2-40B4-BE49-F238E27FC236}">
                <a16:creationId xmlns:a16="http://schemas.microsoft.com/office/drawing/2014/main" id="{5C0BD936-C945-4DCF-A508-8B1ABB51ACAF}"/>
              </a:ext>
            </a:extLst>
          </p:cNvPr>
          <p:cNvSpPr>
            <a:spLocks noGrp="1"/>
          </p:cNvSpPr>
          <p:nvPr>
            <p:ph type="title"/>
          </p:nvPr>
        </p:nvSpPr>
        <p:spPr/>
        <p:txBody>
          <a:bodyPr/>
          <a:lstStyle/>
          <a:p>
            <a:endParaRPr lang="el-GR"/>
          </a:p>
        </p:txBody>
      </p:sp>
      <p:sp>
        <p:nvSpPr>
          <p:cNvPr id="2" name="Θέση περιεχομένου 1">
            <a:extLst>
              <a:ext uri="{FF2B5EF4-FFF2-40B4-BE49-F238E27FC236}">
                <a16:creationId xmlns:a16="http://schemas.microsoft.com/office/drawing/2014/main" id="{7A05C9DE-8782-4354-86A0-8A6C20A6DED8}"/>
              </a:ext>
            </a:extLst>
          </p:cNvPr>
          <p:cNvSpPr>
            <a:spLocks noGrp="1"/>
          </p:cNvSpPr>
          <p:nvPr>
            <p:ph idx="1"/>
          </p:nvPr>
        </p:nvSpPr>
        <p:spPr/>
        <p:txBody>
          <a:bodyPr/>
          <a:lstStyle/>
          <a:p>
            <a:endParaRPr lang="el-GR" dirty="0"/>
          </a:p>
        </p:txBody>
      </p:sp>
      <p:pic>
        <p:nvPicPr>
          <p:cNvPr id="4" name="Εικόνα 3">
            <a:extLst>
              <a:ext uri="{FF2B5EF4-FFF2-40B4-BE49-F238E27FC236}">
                <a16:creationId xmlns:a16="http://schemas.microsoft.com/office/drawing/2014/main" id="{BA2F3E20-E73C-499C-A60B-97FE43CFA40F}"/>
              </a:ext>
            </a:extLst>
          </p:cNvPr>
          <p:cNvPicPr>
            <a:picLocks noChangeAspect="1"/>
          </p:cNvPicPr>
          <p:nvPr/>
        </p:nvPicPr>
        <p:blipFill>
          <a:blip r:embed="rId3" cstate="print"/>
          <a:stretch>
            <a:fillRect/>
          </a:stretch>
        </p:blipFill>
        <p:spPr>
          <a:xfrm>
            <a:off x="323528" y="275078"/>
            <a:ext cx="7920880" cy="2649866"/>
          </a:xfrm>
          <a:prstGeom prst="rect">
            <a:avLst/>
          </a:prstGeom>
        </p:spPr>
      </p:pic>
      <p:pic>
        <p:nvPicPr>
          <p:cNvPr id="5" name="Εικόνα 4">
            <a:extLst>
              <a:ext uri="{FF2B5EF4-FFF2-40B4-BE49-F238E27FC236}">
                <a16:creationId xmlns:a16="http://schemas.microsoft.com/office/drawing/2014/main" id="{E100FA76-27A8-4F38-8634-2D62F4C7A196}"/>
              </a:ext>
            </a:extLst>
          </p:cNvPr>
          <p:cNvPicPr>
            <a:picLocks noChangeAspect="1"/>
          </p:cNvPicPr>
          <p:nvPr/>
        </p:nvPicPr>
        <p:blipFill>
          <a:blip r:embed="rId4" cstate="print"/>
          <a:stretch>
            <a:fillRect/>
          </a:stretch>
        </p:blipFill>
        <p:spPr>
          <a:xfrm>
            <a:off x="633267" y="3284984"/>
            <a:ext cx="7395117" cy="3486867"/>
          </a:xfrm>
          <a:prstGeom prst="rect">
            <a:avLst/>
          </a:prstGeom>
        </p:spPr>
      </p:pic>
    </p:spTree>
    <p:extLst>
      <p:ext uri="{BB962C8B-B14F-4D97-AF65-F5344CB8AC3E}">
        <p14:creationId xmlns:p14="http://schemas.microsoft.com/office/powerpoint/2010/main" val="1426785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5" name="Rectangle 3"/>
          <p:cNvSpPr>
            <a:spLocks noGrp="1"/>
          </p:cNvSpPr>
          <p:nvPr>
            <p:ph idx="1"/>
          </p:nvPr>
        </p:nvSpPr>
        <p:spPr>
          <a:xfrm>
            <a:off x="323850" y="5445223"/>
            <a:ext cx="8643938" cy="1079401"/>
          </a:xfrm>
        </p:spPr>
        <p:txBody>
          <a:bodyPr rtlCol="0">
            <a:normAutofit/>
          </a:bodyPr>
          <a:lstStyle/>
          <a:p>
            <a:pPr algn="r" eaLnBrk="1" fontAlgn="auto" hangingPunct="1">
              <a:spcAft>
                <a:spcPts val="0"/>
              </a:spcAft>
              <a:buClr>
                <a:srgbClr val="FF0000"/>
              </a:buClr>
              <a:buFont typeface="Wingdings" panose="05000000000000000000" pitchFamily="2" charset="2"/>
              <a:buChar char="ü"/>
              <a:defRPr/>
            </a:pPr>
            <a:r>
              <a:rPr lang="en-US" sz="1100" b="1" dirty="0">
                <a:latin typeface="Arial" panose="020B0604020202020204" pitchFamily="34" charset="0"/>
                <a:cs typeface="Arial" panose="020B0604020202020204" pitchFamily="34" charset="0"/>
              </a:rPr>
              <a:t>Stanley AJ et al.  Endoscopy 2013</a:t>
            </a:r>
          </a:p>
          <a:p>
            <a:pPr algn="r" eaLnBrk="1" fontAlgn="auto" hangingPunct="1">
              <a:spcAft>
                <a:spcPts val="0"/>
              </a:spcAft>
              <a:buClr>
                <a:srgbClr val="FF0000"/>
              </a:buClr>
              <a:buFont typeface="Wingdings" panose="05000000000000000000" pitchFamily="2" charset="2"/>
              <a:buChar char="ü"/>
              <a:defRPr/>
            </a:pPr>
            <a:r>
              <a:rPr lang="en-US" sz="1100" b="1" dirty="0">
                <a:latin typeface="Arial" panose="020B0604020202020204" pitchFamily="34" charset="0"/>
                <a:cs typeface="Arial" panose="020B0604020202020204" pitchFamily="34" charset="0"/>
              </a:rPr>
              <a:t>Leblanc S et al. Gastrointestinal Endoscopy 2013</a:t>
            </a:r>
            <a:endParaRPr lang="el-GR" altLang="el-GR" sz="1100" b="1" dirty="0">
              <a:latin typeface="Arial" panose="020B0604020202020204" pitchFamily="34" charset="0"/>
              <a:cs typeface="Arial" panose="020B0604020202020204" pitchFamily="34" charset="0"/>
            </a:endParaRPr>
          </a:p>
        </p:txBody>
      </p:sp>
      <p:pic>
        <p:nvPicPr>
          <p:cNvPr id="38915" name="Picture 4" descr="http://origin-ars.els-cdn.com/content/image/1-s2.0-S1590865814003661-gr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889" t="55300" r="33940" b="-130"/>
          <a:stretch/>
        </p:blipFill>
        <p:spPr bwMode="auto">
          <a:xfrm>
            <a:off x="1619672" y="333376"/>
            <a:ext cx="3747715" cy="4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 TextBox"/>
          <p:cNvSpPr txBox="1"/>
          <p:nvPr/>
        </p:nvSpPr>
        <p:spPr>
          <a:xfrm>
            <a:off x="179512" y="5013176"/>
            <a:ext cx="3974358" cy="584775"/>
          </a:xfrm>
          <a:prstGeom prst="rect">
            <a:avLst/>
          </a:prstGeom>
          <a:noFill/>
        </p:spPr>
        <p:txBody>
          <a:bodyPr wrap="none" rtlCol="0">
            <a:spAutoFit/>
          </a:bodyPr>
          <a:lstStyle/>
          <a:p>
            <a:r>
              <a:rPr lang="en-US" sz="3200" dirty="0">
                <a:solidFill>
                  <a:schemeClr val="tx2"/>
                </a:solidFill>
                <a:latin typeface="Arial" panose="020B0604020202020204" pitchFamily="34" charset="0"/>
                <a:cs typeface="Arial" panose="020B0604020202020204" pitchFamily="34" charset="0"/>
              </a:rPr>
              <a:t>5. </a:t>
            </a:r>
            <a:r>
              <a:rPr lang="el-GR" sz="3200" dirty="0">
                <a:solidFill>
                  <a:schemeClr val="tx2"/>
                </a:solidFill>
                <a:latin typeface="Arial" panose="020B0604020202020204" pitchFamily="34" charset="0"/>
                <a:cs typeface="Arial" panose="020B0604020202020204" pitchFamily="34" charset="0"/>
              </a:rPr>
              <a:t>Αιμοστατικό </a:t>
            </a:r>
            <a:r>
              <a:rPr lang="en-US" sz="3200" dirty="0">
                <a:solidFill>
                  <a:schemeClr val="tx2"/>
                </a:solidFill>
                <a:latin typeface="Arial" panose="020B0604020202020204" pitchFamily="34" charset="0"/>
                <a:cs typeface="Arial" panose="020B0604020202020204" pitchFamily="34" charset="0"/>
              </a:rPr>
              <a:t>spray.</a:t>
            </a:r>
            <a:endParaRPr lang="el-GR" sz="3200" dirty="0">
              <a:solidFill>
                <a:schemeClr val="tx2"/>
              </a:solidFill>
              <a:latin typeface="Arial" panose="020B0604020202020204" pitchFamily="34" charset="0"/>
              <a:cs typeface="Arial" panose="020B0604020202020204" pitchFamily="34" charset="0"/>
            </a:endParaRPr>
          </a:p>
        </p:txBody>
      </p:sp>
      <p:pic>
        <p:nvPicPr>
          <p:cNvPr id="3" name="Εικόνα 2">
            <a:extLst>
              <a:ext uri="{FF2B5EF4-FFF2-40B4-BE49-F238E27FC236}">
                <a16:creationId xmlns:a16="http://schemas.microsoft.com/office/drawing/2014/main" id="{E12C4F63-FC77-492C-A58F-850E70C8B4FC}"/>
              </a:ext>
            </a:extLst>
          </p:cNvPr>
          <p:cNvPicPr>
            <a:picLocks noChangeAspect="1"/>
          </p:cNvPicPr>
          <p:nvPr/>
        </p:nvPicPr>
        <p:blipFill>
          <a:blip r:embed="rId4" cstate="print"/>
          <a:stretch>
            <a:fillRect/>
          </a:stretch>
        </p:blipFill>
        <p:spPr>
          <a:xfrm>
            <a:off x="6228184" y="333376"/>
            <a:ext cx="2232248" cy="4103736"/>
          </a:xfrm>
          <a:prstGeom prst="rect">
            <a:avLst/>
          </a:prstGeom>
        </p:spPr>
      </p:pic>
    </p:spTree>
    <p:extLst>
      <p:ext uri="{BB962C8B-B14F-4D97-AF65-F5344CB8AC3E}">
        <p14:creationId xmlns:p14="http://schemas.microsoft.com/office/powerpoint/2010/main" val="20071459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8485BAF-EE08-4821-840E-39E764B4015F}"/>
              </a:ext>
            </a:extLst>
          </p:cNvPr>
          <p:cNvPicPr>
            <a:picLocks noChangeAspect="1"/>
          </p:cNvPicPr>
          <p:nvPr/>
        </p:nvPicPr>
        <p:blipFill>
          <a:blip r:embed="rId3" cstate="print"/>
          <a:stretch>
            <a:fillRect/>
          </a:stretch>
        </p:blipFill>
        <p:spPr>
          <a:xfrm>
            <a:off x="395536" y="260648"/>
            <a:ext cx="3554569" cy="2880320"/>
          </a:xfrm>
          <a:prstGeom prst="rect">
            <a:avLst/>
          </a:prstGeom>
        </p:spPr>
      </p:pic>
      <p:sp>
        <p:nvSpPr>
          <p:cNvPr id="5" name="TextBox 4">
            <a:extLst>
              <a:ext uri="{FF2B5EF4-FFF2-40B4-BE49-F238E27FC236}">
                <a16:creationId xmlns:a16="http://schemas.microsoft.com/office/drawing/2014/main" id="{D95C6FEA-CBB2-4698-9E7D-F1F859AA72F1}"/>
              </a:ext>
            </a:extLst>
          </p:cNvPr>
          <p:cNvSpPr txBox="1"/>
          <p:nvPr/>
        </p:nvSpPr>
        <p:spPr>
          <a:xfrm>
            <a:off x="2555776" y="2708920"/>
            <a:ext cx="1584176" cy="369332"/>
          </a:xfrm>
          <a:prstGeom prst="rect">
            <a:avLst/>
          </a:prstGeom>
          <a:noFill/>
        </p:spPr>
        <p:txBody>
          <a:bodyPr wrap="square" rtlCol="0">
            <a:spAutoFit/>
          </a:bodyPr>
          <a:lstStyle/>
          <a:p>
            <a:r>
              <a:rPr lang="en-US" dirty="0" err="1">
                <a:solidFill>
                  <a:schemeClr val="bg1"/>
                </a:solidFill>
                <a:latin typeface="Arial" panose="020B0604020202020204" pitchFamily="34" charset="0"/>
                <a:cs typeface="Arial" panose="020B0604020202020204" pitchFamily="34" charset="0"/>
              </a:rPr>
              <a:t>Coagrasper</a:t>
            </a:r>
            <a:endParaRPr lang="el-GR" dirty="0">
              <a:solidFill>
                <a:schemeClr val="bg1"/>
              </a:solidFill>
              <a:latin typeface="Arial" panose="020B0604020202020204" pitchFamily="34" charset="0"/>
              <a:cs typeface="Arial" panose="020B0604020202020204" pitchFamily="34" charset="0"/>
            </a:endParaRPr>
          </a:p>
        </p:txBody>
      </p:sp>
      <p:pic>
        <p:nvPicPr>
          <p:cNvPr id="7" name="Εικόνα 6">
            <a:extLst>
              <a:ext uri="{FF2B5EF4-FFF2-40B4-BE49-F238E27FC236}">
                <a16:creationId xmlns:a16="http://schemas.microsoft.com/office/drawing/2014/main" id="{9447D42C-EC6F-4C7B-B5C8-AFDCCD5EA49B}"/>
              </a:ext>
            </a:extLst>
          </p:cNvPr>
          <p:cNvPicPr>
            <a:picLocks noChangeAspect="1"/>
          </p:cNvPicPr>
          <p:nvPr/>
        </p:nvPicPr>
        <p:blipFill>
          <a:blip r:embed="rId4" cstate="print"/>
          <a:stretch>
            <a:fillRect/>
          </a:stretch>
        </p:blipFill>
        <p:spPr>
          <a:xfrm>
            <a:off x="5724128" y="390810"/>
            <a:ext cx="2318197" cy="2880320"/>
          </a:xfrm>
          <a:prstGeom prst="rect">
            <a:avLst/>
          </a:prstGeom>
        </p:spPr>
      </p:pic>
      <p:sp>
        <p:nvSpPr>
          <p:cNvPr id="8" name="TextBox 7">
            <a:extLst>
              <a:ext uri="{FF2B5EF4-FFF2-40B4-BE49-F238E27FC236}">
                <a16:creationId xmlns:a16="http://schemas.microsoft.com/office/drawing/2014/main" id="{531CEFCC-539A-483A-89F3-ED07CA8AAFED}"/>
              </a:ext>
            </a:extLst>
          </p:cNvPr>
          <p:cNvSpPr txBox="1"/>
          <p:nvPr/>
        </p:nvSpPr>
        <p:spPr>
          <a:xfrm>
            <a:off x="6228184" y="3271130"/>
            <a:ext cx="2376264" cy="369332"/>
          </a:xfrm>
          <a:prstGeom prst="rect">
            <a:avLst/>
          </a:prstGeom>
          <a:noFill/>
        </p:spPr>
        <p:txBody>
          <a:bodyPr wrap="square" rtlCol="0">
            <a:spAutoFit/>
          </a:bodyPr>
          <a:lstStyle/>
          <a:p>
            <a:r>
              <a:rPr lang="en-US" sz="1800" b="0" i="0" u="none" strike="noStrike" baseline="0" dirty="0">
                <a:latin typeface="Arial" panose="020B0604020202020204" pitchFamily="34" charset="0"/>
                <a:cs typeface="Arial" panose="020B0604020202020204" pitchFamily="34" charset="0"/>
              </a:rPr>
              <a:t>Suturing Device</a:t>
            </a:r>
            <a:endParaRPr lang="el-GR" dirty="0">
              <a:latin typeface="Arial" panose="020B0604020202020204" pitchFamily="34" charset="0"/>
              <a:cs typeface="Arial" panose="020B0604020202020204" pitchFamily="34" charset="0"/>
            </a:endParaRPr>
          </a:p>
        </p:txBody>
      </p:sp>
      <p:pic>
        <p:nvPicPr>
          <p:cNvPr id="12" name="Εικόνα 11">
            <a:extLst>
              <a:ext uri="{FF2B5EF4-FFF2-40B4-BE49-F238E27FC236}">
                <a16:creationId xmlns:a16="http://schemas.microsoft.com/office/drawing/2014/main" id="{97192765-FF66-4C9C-BE04-B12AD620EFC1}"/>
              </a:ext>
            </a:extLst>
          </p:cNvPr>
          <p:cNvPicPr>
            <a:picLocks noChangeAspect="1"/>
          </p:cNvPicPr>
          <p:nvPr/>
        </p:nvPicPr>
        <p:blipFill>
          <a:blip r:embed="rId5" cstate="print"/>
          <a:stretch>
            <a:fillRect/>
          </a:stretch>
        </p:blipFill>
        <p:spPr>
          <a:xfrm>
            <a:off x="114749" y="4378532"/>
            <a:ext cx="3188881" cy="2391661"/>
          </a:xfrm>
          <a:prstGeom prst="rect">
            <a:avLst/>
          </a:prstGeom>
        </p:spPr>
      </p:pic>
      <p:sp>
        <p:nvSpPr>
          <p:cNvPr id="13" name="TextBox 12">
            <a:extLst>
              <a:ext uri="{FF2B5EF4-FFF2-40B4-BE49-F238E27FC236}">
                <a16:creationId xmlns:a16="http://schemas.microsoft.com/office/drawing/2014/main" id="{39630813-4692-409B-908B-2A7AD6A9C29F}"/>
              </a:ext>
            </a:extLst>
          </p:cNvPr>
          <p:cNvSpPr txBox="1"/>
          <p:nvPr/>
        </p:nvSpPr>
        <p:spPr>
          <a:xfrm>
            <a:off x="251520" y="4000808"/>
            <a:ext cx="1224136" cy="369332"/>
          </a:xfrm>
          <a:prstGeom prst="rect">
            <a:avLst/>
          </a:prstGeom>
          <a:noFill/>
        </p:spPr>
        <p:txBody>
          <a:bodyPr wrap="square" rtlCol="0">
            <a:spAutoFit/>
          </a:bodyPr>
          <a:lstStyle/>
          <a:p>
            <a:r>
              <a:rPr lang="en-US" dirty="0" err="1">
                <a:latin typeface="Arial" panose="020B0604020202020204" pitchFamily="34" charset="0"/>
                <a:cs typeface="Arial" panose="020B0604020202020204" pitchFamily="34" charset="0"/>
              </a:rPr>
              <a:t>Endoclot</a:t>
            </a:r>
            <a:endParaRPr lang="el-GR" dirty="0">
              <a:latin typeface="Arial" panose="020B0604020202020204" pitchFamily="34" charset="0"/>
              <a:cs typeface="Arial" panose="020B0604020202020204" pitchFamily="34" charset="0"/>
            </a:endParaRPr>
          </a:p>
        </p:txBody>
      </p:sp>
      <p:pic>
        <p:nvPicPr>
          <p:cNvPr id="2" name="Εικόνα 1">
            <a:extLst>
              <a:ext uri="{FF2B5EF4-FFF2-40B4-BE49-F238E27FC236}">
                <a16:creationId xmlns:a16="http://schemas.microsoft.com/office/drawing/2014/main" id="{267A6F7E-78FE-47CE-88E4-1F552945BBB3}"/>
              </a:ext>
            </a:extLst>
          </p:cNvPr>
          <p:cNvPicPr>
            <a:picLocks noChangeAspect="1"/>
          </p:cNvPicPr>
          <p:nvPr/>
        </p:nvPicPr>
        <p:blipFill>
          <a:blip r:embed="rId6" cstate="print"/>
          <a:stretch>
            <a:fillRect/>
          </a:stretch>
        </p:blipFill>
        <p:spPr>
          <a:xfrm>
            <a:off x="6228184" y="3894838"/>
            <a:ext cx="2376263" cy="2756838"/>
          </a:xfrm>
          <a:prstGeom prst="rect">
            <a:avLst/>
          </a:prstGeom>
        </p:spPr>
      </p:pic>
      <p:pic>
        <p:nvPicPr>
          <p:cNvPr id="4" name="Εικόνα 3">
            <a:extLst>
              <a:ext uri="{FF2B5EF4-FFF2-40B4-BE49-F238E27FC236}">
                <a16:creationId xmlns:a16="http://schemas.microsoft.com/office/drawing/2014/main" id="{F2A5F065-42C5-14E5-D352-740912D807E1}"/>
              </a:ext>
            </a:extLst>
          </p:cNvPr>
          <p:cNvPicPr>
            <a:picLocks noChangeAspect="1"/>
          </p:cNvPicPr>
          <p:nvPr/>
        </p:nvPicPr>
        <p:blipFill>
          <a:blip r:embed="rId7" cstate="print"/>
          <a:stretch>
            <a:fillRect/>
          </a:stretch>
        </p:blipFill>
        <p:spPr>
          <a:xfrm>
            <a:off x="3303630" y="3140968"/>
            <a:ext cx="2753814" cy="2963979"/>
          </a:xfrm>
          <a:prstGeom prst="rect">
            <a:avLst/>
          </a:prstGeom>
        </p:spPr>
      </p:pic>
      <p:sp>
        <p:nvSpPr>
          <p:cNvPr id="9" name="TextBox 8">
            <a:extLst>
              <a:ext uri="{FF2B5EF4-FFF2-40B4-BE49-F238E27FC236}">
                <a16:creationId xmlns:a16="http://schemas.microsoft.com/office/drawing/2014/main" id="{1EBB59D9-6CB8-3416-FA0B-2E7E6F87B812}"/>
              </a:ext>
            </a:extLst>
          </p:cNvPr>
          <p:cNvSpPr txBox="1"/>
          <p:nvPr/>
        </p:nvSpPr>
        <p:spPr>
          <a:xfrm>
            <a:off x="3950105" y="6174657"/>
            <a:ext cx="4578096" cy="36933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Metal stents </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01128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a:extLst>
              <a:ext uri="{FF2B5EF4-FFF2-40B4-BE49-F238E27FC236}">
                <a16:creationId xmlns:a16="http://schemas.microsoft.com/office/drawing/2014/main" id="{85A17C34-6119-3794-3AB0-3F08C0592601}"/>
              </a:ext>
            </a:extLst>
          </p:cNvPr>
          <p:cNvGraphicFramePr>
            <a:graphicFrameLocks noGrp="1"/>
          </p:cNvGraphicFramePr>
          <p:nvPr>
            <p:extLst>
              <p:ext uri="{D42A27DB-BD31-4B8C-83A1-F6EECF244321}">
                <p14:modId xmlns:p14="http://schemas.microsoft.com/office/powerpoint/2010/main" val="1812906300"/>
              </p:ext>
            </p:extLst>
          </p:nvPr>
        </p:nvGraphicFramePr>
        <p:xfrm>
          <a:off x="899592" y="260648"/>
          <a:ext cx="7560840" cy="5815389"/>
        </p:xfrm>
        <a:graphic>
          <a:graphicData uri="http://schemas.openxmlformats.org/drawingml/2006/table">
            <a:tbl>
              <a:tblPr firstRow="1" bandRow="1">
                <a:tableStyleId>{5C22544A-7EE6-4342-B048-85BDC9FD1C3A}</a:tableStyleId>
              </a:tblPr>
              <a:tblGrid>
                <a:gridCol w="2448272">
                  <a:extLst>
                    <a:ext uri="{9D8B030D-6E8A-4147-A177-3AD203B41FA5}">
                      <a16:colId xmlns:a16="http://schemas.microsoft.com/office/drawing/2014/main" val="1669174054"/>
                    </a:ext>
                  </a:extLst>
                </a:gridCol>
                <a:gridCol w="2592288">
                  <a:extLst>
                    <a:ext uri="{9D8B030D-6E8A-4147-A177-3AD203B41FA5}">
                      <a16:colId xmlns:a16="http://schemas.microsoft.com/office/drawing/2014/main" val="4008085480"/>
                    </a:ext>
                  </a:extLst>
                </a:gridCol>
                <a:gridCol w="2520280">
                  <a:extLst>
                    <a:ext uri="{9D8B030D-6E8A-4147-A177-3AD203B41FA5}">
                      <a16:colId xmlns:a16="http://schemas.microsoft.com/office/drawing/2014/main" val="2679800738"/>
                    </a:ext>
                  </a:extLst>
                </a:gridCol>
              </a:tblGrid>
              <a:tr h="648072">
                <a:tc>
                  <a:txBody>
                    <a:bodyPr/>
                    <a:lstStyle/>
                    <a:p>
                      <a:pPr algn="ctr"/>
                      <a:endParaRPr lang="en-US" sz="1200" dirty="0">
                        <a:latin typeface="Arial" panose="020B0604020202020204" pitchFamily="34" charset="0"/>
                        <a:cs typeface="Arial" panose="020B0604020202020204" pitchFamily="34" charset="0"/>
                      </a:endParaRPr>
                    </a:p>
                    <a:p>
                      <a:pPr algn="ctr"/>
                      <a:r>
                        <a:rPr lang="el-GR" sz="1200" dirty="0">
                          <a:latin typeface="Arial" panose="020B0604020202020204" pitchFamily="34" charset="0"/>
                          <a:cs typeface="Arial" panose="020B0604020202020204" pitchFamily="34" charset="0"/>
                        </a:rPr>
                        <a:t>Ενδοσκοπική θεραπεία</a:t>
                      </a:r>
                    </a:p>
                  </a:txBody>
                  <a:tcPr/>
                </a:tc>
                <a:tc>
                  <a:txBody>
                    <a:bodyPr/>
                    <a:lstStyle/>
                    <a:p>
                      <a:pPr algn="ctr"/>
                      <a:endParaRPr lang="en-US" sz="1200" dirty="0">
                        <a:latin typeface="Arial" panose="020B0604020202020204" pitchFamily="34" charset="0"/>
                        <a:cs typeface="Arial" panose="020B0604020202020204" pitchFamily="34" charset="0"/>
                      </a:endParaRPr>
                    </a:p>
                    <a:p>
                      <a:pPr algn="ctr"/>
                      <a:r>
                        <a:rPr lang="el-GR" sz="1200" dirty="0">
                          <a:latin typeface="Arial" panose="020B0604020202020204" pitchFamily="34" charset="0"/>
                          <a:cs typeface="Arial" panose="020B0604020202020204" pitchFamily="34" charset="0"/>
                        </a:rPr>
                        <a:t>Πλεονεκτήματα</a:t>
                      </a:r>
                    </a:p>
                  </a:txBody>
                  <a:tcPr/>
                </a:tc>
                <a:tc>
                  <a:txBody>
                    <a:bodyPr/>
                    <a:lstStyle/>
                    <a:p>
                      <a:pPr algn="ctr"/>
                      <a:endParaRPr lang="en-US" sz="1200" dirty="0">
                        <a:latin typeface="Arial" panose="020B0604020202020204" pitchFamily="34" charset="0"/>
                        <a:cs typeface="Arial" panose="020B0604020202020204" pitchFamily="34" charset="0"/>
                      </a:endParaRPr>
                    </a:p>
                    <a:p>
                      <a:pPr algn="ctr"/>
                      <a:r>
                        <a:rPr lang="el-GR" sz="1200" dirty="0">
                          <a:latin typeface="Arial" panose="020B0604020202020204" pitchFamily="34" charset="0"/>
                          <a:cs typeface="Arial" panose="020B0604020202020204" pitchFamily="34" charset="0"/>
                        </a:rPr>
                        <a:t>Μειονεκτήματα</a:t>
                      </a:r>
                    </a:p>
                  </a:txBody>
                  <a:tcPr/>
                </a:tc>
                <a:extLst>
                  <a:ext uri="{0D108BD9-81ED-4DB2-BD59-A6C34878D82A}">
                    <a16:rowId xmlns:a16="http://schemas.microsoft.com/office/drawing/2014/main" val="684936329"/>
                  </a:ext>
                </a:extLst>
              </a:tr>
              <a:tr h="828501">
                <a:tc>
                  <a:txBody>
                    <a:bodyPr/>
                    <a:lstStyle/>
                    <a:p>
                      <a:r>
                        <a:rPr lang="el-GR" sz="1200" dirty="0">
                          <a:latin typeface="Arial" panose="020B0604020202020204" pitchFamily="34" charset="0"/>
                          <a:cs typeface="Arial" panose="020B0604020202020204" pitchFamily="34" charset="0"/>
                        </a:rPr>
                        <a:t>Έγχυση αδρεναλίνης</a:t>
                      </a:r>
                    </a:p>
                  </a:txBody>
                  <a:tcPr/>
                </a:tc>
                <a:tc>
                  <a:txBody>
                    <a:bodyPr/>
                    <a:lstStyle/>
                    <a:p>
                      <a:r>
                        <a:rPr lang="el-GR" sz="1200" dirty="0">
                          <a:latin typeface="Arial" panose="020B0604020202020204" pitchFamily="34" charset="0"/>
                          <a:cs typeface="Arial" panose="020B0604020202020204" pitchFamily="34" charset="0"/>
                        </a:rPr>
                        <a:t>Προσωρινή επίσχεση αιμορραγίας, καλύτερη επισκόπηση εστίας.</a:t>
                      </a:r>
                    </a:p>
                    <a:p>
                      <a:r>
                        <a:rPr lang="el-GR" sz="1200" dirty="0">
                          <a:latin typeface="Arial" panose="020B0604020202020204" pitchFamily="34" charset="0"/>
                          <a:cs typeface="Arial" panose="020B0604020202020204" pitchFamily="34" charset="0"/>
                        </a:rPr>
                        <a:t>Φθηνή μέθοδος</a:t>
                      </a:r>
                    </a:p>
                  </a:txBody>
                  <a:tcPr/>
                </a:tc>
                <a:tc>
                  <a:txBody>
                    <a:bodyPr/>
                    <a:lstStyle/>
                    <a:p>
                      <a:r>
                        <a:rPr lang="el-GR" sz="1200" dirty="0">
                          <a:latin typeface="Arial" panose="020B0604020202020204" pitchFamily="34" charset="0"/>
                          <a:cs typeface="Arial" panose="020B0604020202020204" pitchFamily="34" charset="0"/>
                        </a:rPr>
                        <a:t>Υψηλά ποσοστά υποτροπής σε περίπτωση </a:t>
                      </a:r>
                      <a:r>
                        <a:rPr lang="el-GR" sz="1200" dirty="0" err="1">
                          <a:latin typeface="Arial" panose="020B0604020202020204" pitchFamily="34" charset="0"/>
                          <a:cs typeface="Arial" panose="020B0604020202020204" pitchFamily="34" charset="0"/>
                        </a:rPr>
                        <a:t>μονοθεραπείας</a:t>
                      </a:r>
                      <a:endParaRPr lang="el-GR" sz="12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62078780"/>
                  </a:ext>
                </a:extLst>
              </a:tr>
              <a:tr h="864096">
                <a:tc>
                  <a:txBody>
                    <a:bodyPr/>
                    <a:lstStyle/>
                    <a:p>
                      <a:r>
                        <a:rPr lang="el-GR" sz="1200" dirty="0">
                          <a:latin typeface="Arial" panose="020B0604020202020204" pitchFamily="34" charset="0"/>
                          <a:cs typeface="Arial" panose="020B0604020202020204" pitchFamily="34" charset="0"/>
                        </a:rPr>
                        <a:t>Θερμικές μέθοδοι</a:t>
                      </a:r>
                    </a:p>
                  </a:txBody>
                  <a:tcPr/>
                </a:tc>
                <a:tc>
                  <a:txBody>
                    <a:bodyPr/>
                    <a:lstStyle/>
                    <a:p>
                      <a:r>
                        <a:rPr lang="el-GR" sz="1200" dirty="0">
                          <a:latin typeface="Arial" panose="020B0604020202020204" pitchFamily="34" charset="0"/>
                          <a:cs typeface="Arial" panose="020B0604020202020204" pitchFamily="34" charset="0"/>
                        </a:rPr>
                        <a:t>Οριστική αιμόσταση</a:t>
                      </a:r>
                    </a:p>
                  </a:txBody>
                  <a:tcPr/>
                </a:tc>
                <a:tc>
                  <a:txBody>
                    <a:bodyPr/>
                    <a:lstStyle/>
                    <a:p>
                      <a:r>
                        <a:rPr lang="el-GR" sz="1200" dirty="0">
                          <a:latin typeface="Arial" panose="020B0604020202020204" pitchFamily="34" charset="0"/>
                          <a:cs typeface="Arial" panose="020B0604020202020204" pitchFamily="34" charset="0"/>
                        </a:rPr>
                        <a:t>Κίνδυνος διάτρησης</a:t>
                      </a:r>
                    </a:p>
                    <a:p>
                      <a:r>
                        <a:rPr lang="el-GR" sz="1200" dirty="0">
                          <a:latin typeface="Arial" panose="020B0604020202020204" pitchFamily="34" charset="0"/>
                          <a:cs typeface="Arial" panose="020B0604020202020204" pitchFamily="34" charset="0"/>
                        </a:rPr>
                        <a:t>Καθυστερημένη αιμορραγία λόγω θερμικής βλάβης</a:t>
                      </a:r>
                    </a:p>
                  </a:txBody>
                  <a:tcPr/>
                </a:tc>
                <a:extLst>
                  <a:ext uri="{0D108BD9-81ED-4DB2-BD59-A6C34878D82A}">
                    <a16:rowId xmlns:a16="http://schemas.microsoft.com/office/drawing/2014/main" val="155731761"/>
                  </a:ext>
                </a:extLst>
              </a:tr>
              <a:tr h="683667">
                <a:tc>
                  <a:txBody>
                    <a:bodyPr/>
                    <a:lstStyle/>
                    <a:p>
                      <a:r>
                        <a:rPr lang="en-US" sz="1200" dirty="0">
                          <a:latin typeface="Arial" panose="020B0604020202020204" pitchFamily="34" charset="0"/>
                          <a:cs typeface="Arial" panose="020B0604020202020204" pitchFamily="34" charset="0"/>
                        </a:rPr>
                        <a:t>Through the scope clip</a:t>
                      </a:r>
                      <a:endParaRPr lang="el-GR" sz="1200" dirty="0">
                        <a:latin typeface="Arial" panose="020B0604020202020204" pitchFamily="34" charset="0"/>
                        <a:cs typeface="Arial" panose="020B0604020202020204" pitchFamily="34" charset="0"/>
                      </a:endParaRPr>
                    </a:p>
                  </a:txBody>
                  <a:tcPr/>
                </a:tc>
                <a:tc>
                  <a:txBody>
                    <a:bodyPr/>
                    <a:lstStyle/>
                    <a:p>
                      <a:r>
                        <a:rPr lang="el-GR" sz="1200" dirty="0" err="1">
                          <a:latin typeface="Arial" panose="020B0604020202020204" pitchFamily="34" charset="0"/>
                          <a:cs typeface="Arial" panose="020B0604020202020204" pitchFamily="34" charset="0"/>
                        </a:rPr>
                        <a:t>Επανασυγκλειόμενα</a:t>
                      </a:r>
                      <a:r>
                        <a:rPr lang="el-GR"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clip</a:t>
                      </a:r>
                    </a:p>
                    <a:p>
                      <a:r>
                        <a:rPr lang="el-GR" sz="1200" dirty="0">
                          <a:latin typeface="Arial" panose="020B0604020202020204" pitchFamily="34" charset="0"/>
                          <a:cs typeface="Arial" panose="020B0604020202020204" pitchFamily="34" charset="0"/>
                        </a:rPr>
                        <a:t>Περιστρεφόμενα </a:t>
                      </a:r>
                      <a:r>
                        <a:rPr lang="en-US" sz="1200" dirty="0">
                          <a:latin typeface="Arial" panose="020B0604020202020204" pitchFamily="34" charset="0"/>
                          <a:cs typeface="Arial" panose="020B0604020202020204" pitchFamily="34" charset="0"/>
                        </a:rPr>
                        <a:t>clip</a:t>
                      </a:r>
                      <a:endParaRPr lang="el-GR" sz="1200" dirty="0">
                        <a:latin typeface="Arial" panose="020B0604020202020204" pitchFamily="34" charset="0"/>
                        <a:cs typeface="Arial" panose="020B0604020202020204" pitchFamily="34" charset="0"/>
                      </a:endParaRPr>
                    </a:p>
                  </a:txBody>
                  <a:tcPr/>
                </a:tc>
                <a:tc>
                  <a:txBody>
                    <a:bodyPr/>
                    <a:lstStyle/>
                    <a:p>
                      <a:r>
                        <a:rPr lang="el-GR" sz="1200" dirty="0">
                          <a:latin typeface="Arial" panose="020B0604020202020204" pitchFamily="34" charset="0"/>
                          <a:cs typeface="Arial" panose="020B0604020202020204" pitchFamily="34" charset="0"/>
                        </a:rPr>
                        <a:t>Δύσκολη εφαρμογή σε </a:t>
                      </a:r>
                      <a:r>
                        <a:rPr lang="el-GR" sz="1200" dirty="0" err="1">
                          <a:latin typeface="Arial" panose="020B0604020202020204" pitchFamily="34" charset="0"/>
                          <a:cs typeface="Arial" panose="020B0604020202020204" pitchFamily="34" charset="0"/>
                        </a:rPr>
                        <a:t>ινωτικά</a:t>
                      </a:r>
                      <a:r>
                        <a:rPr lang="el-GR" sz="1200" dirty="0">
                          <a:latin typeface="Arial" panose="020B0604020202020204" pitchFamily="34" charset="0"/>
                          <a:cs typeface="Arial" panose="020B0604020202020204" pitchFamily="34" charset="0"/>
                        </a:rPr>
                        <a:t> έλκη.</a:t>
                      </a:r>
                    </a:p>
                    <a:p>
                      <a:r>
                        <a:rPr lang="el-GR" sz="1200" dirty="0">
                          <a:latin typeface="Arial" panose="020B0604020202020204" pitchFamily="34" charset="0"/>
                          <a:cs typeface="Arial" panose="020B0604020202020204" pitchFamily="34" charset="0"/>
                        </a:rPr>
                        <a:t>Όχι δυνατή η τοποθέτηση σε μεγάλες βλάβες</a:t>
                      </a:r>
                    </a:p>
                  </a:txBody>
                  <a:tcPr/>
                </a:tc>
                <a:extLst>
                  <a:ext uri="{0D108BD9-81ED-4DB2-BD59-A6C34878D82A}">
                    <a16:rowId xmlns:a16="http://schemas.microsoft.com/office/drawing/2014/main" val="3296580861"/>
                  </a:ext>
                </a:extLst>
              </a:tr>
              <a:tr h="604687">
                <a:tc>
                  <a:txBody>
                    <a:bodyPr/>
                    <a:lstStyle/>
                    <a:p>
                      <a:r>
                        <a:rPr lang="en-US" sz="1200" dirty="0">
                          <a:latin typeface="Arial" panose="020B0604020202020204" pitchFamily="34" charset="0"/>
                          <a:cs typeface="Arial" panose="020B0604020202020204" pitchFamily="34" charset="0"/>
                        </a:rPr>
                        <a:t>Over the scope clip</a:t>
                      </a:r>
                      <a:endParaRPr lang="el-GR" sz="1200" dirty="0">
                        <a:latin typeface="Arial" panose="020B0604020202020204" pitchFamily="34" charset="0"/>
                        <a:cs typeface="Arial" panose="020B0604020202020204" pitchFamily="34" charset="0"/>
                      </a:endParaRPr>
                    </a:p>
                  </a:txBody>
                  <a:tcPr/>
                </a:tc>
                <a:tc>
                  <a:txBody>
                    <a:bodyPr/>
                    <a:lstStyle/>
                    <a:p>
                      <a:r>
                        <a:rPr lang="en-US" sz="1200" dirty="0">
                          <a:latin typeface="Arial" panose="020B0604020202020204" pitchFamily="34" charset="0"/>
                          <a:cs typeface="Arial" panose="020B0604020202020204" pitchFamily="34" charset="0"/>
                        </a:rPr>
                        <a:t>Full Thickness closure</a:t>
                      </a:r>
                    </a:p>
                    <a:p>
                      <a:r>
                        <a:rPr lang="en-US" sz="1200" dirty="0">
                          <a:latin typeface="Arial" panose="020B0604020202020204" pitchFamily="34" charset="0"/>
                          <a:cs typeface="Arial" panose="020B0604020202020204" pitchFamily="34" charset="0"/>
                        </a:rPr>
                        <a:t>Rescue therapy</a:t>
                      </a:r>
                      <a:r>
                        <a:rPr lang="el-GR" sz="1200" dirty="0">
                          <a:latin typeface="Arial" panose="020B0604020202020204" pitchFamily="34" charset="0"/>
                          <a:cs typeface="Arial" panose="020B0604020202020204" pitchFamily="34" charset="0"/>
                        </a:rPr>
                        <a:t> σε ανθεκτική αιμορραγία</a:t>
                      </a:r>
                    </a:p>
                    <a:p>
                      <a:r>
                        <a:rPr lang="el-GR" sz="1200" dirty="0">
                          <a:latin typeface="Arial" panose="020B0604020202020204" pitchFamily="34" charset="0"/>
                          <a:cs typeface="Arial" panose="020B0604020202020204" pitchFamily="34" charset="0"/>
                        </a:rPr>
                        <a:t>Υψηλά ποσοστά επιτυχίας</a:t>
                      </a:r>
                      <a:r>
                        <a:rPr lang="en-US" sz="1200" dirty="0">
                          <a:latin typeface="Arial" panose="020B0604020202020204" pitchFamily="34" charset="0"/>
                          <a:cs typeface="Arial" panose="020B0604020202020204" pitchFamily="34" charset="0"/>
                        </a:rPr>
                        <a:t> </a:t>
                      </a:r>
                      <a:endParaRPr lang="el-GR" sz="1200" dirty="0">
                        <a:latin typeface="Arial" panose="020B0604020202020204" pitchFamily="34" charset="0"/>
                        <a:cs typeface="Arial" panose="020B0604020202020204" pitchFamily="34" charset="0"/>
                      </a:endParaRPr>
                    </a:p>
                  </a:txBody>
                  <a:tcPr/>
                </a:tc>
                <a:tc>
                  <a:txBody>
                    <a:bodyPr/>
                    <a:lstStyle/>
                    <a:p>
                      <a:r>
                        <a:rPr lang="el-GR" sz="1200" dirty="0">
                          <a:latin typeface="Arial" panose="020B0604020202020204" pitchFamily="34" charset="0"/>
                          <a:cs typeface="Arial" panose="020B0604020202020204" pitchFamily="34" charset="0"/>
                        </a:rPr>
                        <a:t>Σπάνια:</a:t>
                      </a:r>
                    </a:p>
                    <a:p>
                      <a:r>
                        <a:rPr lang="el-GR" sz="1200" dirty="0">
                          <a:latin typeface="Arial" panose="020B0604020202020204" pitchFamily="34" charset="0"/>
                          <a:cs typeface="Arial" panose="020B0604020202020204" pitchFamily="34" charset="0"/>
                        </a:rPr>
                        <a:t>Εντερική απόφραξη</a:t>
                      </a:r>
                    </a:p>
                    <a:p>
                      <a:r>
                        <a:rPr lang="el-GR" sz="1200" dirty="0" err="1">
                          <a:latin typeface="Arial" panose="020B0604020202020204" pitchFamily="34" charset="0"/>
                          <a:cs typeface="Arial" panose="020B0604020202020204" pitchFamily="34" charset="0"/>
                        </a:rPr>
                        <a:t>Μικροδιάτρηση</a:t>
                      </a:r>
                      <a:endParaRPr lang="el-GR" sz="1200" dirty="0">
                        <a:latin typeface="Arial" panose="020B0604020202020204" pitchFamily="34" charset="0"/>
                        <a:cs typeface="Arial" panose="020B0604020202020204" pitchFamily="34" charset="0"/>
                      </a:endParaRPr>
                    </a:p>
                    <a:p>
                      <a:r>
                        <a:rPr lang="el-GR" sz="1200" dirty="0">
                          <a:latin typeface="Arial" panose="020B0604020202020204" pitchFamily="34" charset="0"/>
                          <a:cs typeface="Arial" panose="020B0604020202020204" pitchFamily="34" charset="0"/>
                        </a:rPr>
                        <a:t>Κακή τοποθέτηση</a:t>
                      </a:r>
                    </a:p>
                  </a:txBody>
                  <a:tcPr/>
                </a:tc>
                <a:extLst>
                  <a:ext uri="{0D108BD9-81ED-4DB2-BD59-A6C34878D82A}">
                    <a16:rowId xmlns:a16="http://schemas.microsoft.com/office/drawing/2014/main" val="4131351741"/>
                  </a:ext>
                </a:extLst>
              </a:tr>
              <a:tr h="604687">
                <a:tc>
                  <a:txBody>
                    <a:bodyPr/>
                    <a:lstStyle/>
                    <a:p>
                      <a:r>
                        <a:rPr lang="el-GR" sz="1200" dirty="0">
                          <a:latin typeface="Arial" panose="020B0604020202020204" pitchFamily="34" charset="0"/>
                          <a:cs typeface="Arial" panose="020B0604020202020204" pitchFamily="34" charset="0"/>
                        </a:rPr>
                        <a:t>Αιμοστατικό </a:t>
                      </a:r>
                      <a:r>
                        <a:rPr lang="en-US" sz="1200" dirty="0">
                          <a:latin typeface="Arial" panose="020B0604020202020204" pitchFamily="34" charset="0"/>
                          <a:cs typeface="Arial" panose="020B0604020202020204" pitchFamily="34" charset="0"/>
                        </a:rPr>
                        <a:t>spray (</a:t>
                      </a:r>
                      <a:r>
                        <a:rPr lang="en-US" sz="1200" dirty="0" err="1">
                          <a:latin typeface="Arial" panose="020B0604020202020204" pitchFamily="34" charset="0"/>
                          <a:cs typeface="Arial" panose="020B0604020202020204" pitchFamily="34" charset="0"/>
                        </a:rPr>
                        <a:t>Hemospray</a:t>
                      </a:r>
                      <a:r>
                        <a:rPr lang="en-US" sz="1200" dirty="0">
                          <a:latin typeface="Arial" panose="020B0604020202020204" pitchFamily="34" charset="0"/>
                          <a:cs typeface="Arial" panose="020B0604020202020204" pitchFamily="34" charset="0"/>
                        </a:rPr>
                        <a:t>)</a:t>
                      </a:r>
                      <a:endParaRPr lang="el-GR" sz="1200" dirty="0">
                        <a:latin typeface="Arial" panose="020B0604020202020204" pitchFamily="34" charset="0"/>
                        <a:cs typeface="Arial" panose="020B0604020202020204" pitchFamily="34" charset="0"/>
                      </a:endParaRPr>
                    </a:p>
                  </a:txBody>
                  <a:tcPr/>
                </a:tc>
                <a:tc>
                  <a:txBody>
                    <a:bodyPr/>
                    <a:lstStyle/>
                    <a:p>
                      <a:r>
                        <a:rPr lang="el-GR" sz="1200" dirty="0">
                          <a:latin typeface="Arial" panose="020B0604020202020204" pitchFamily="34" charset="0"/>
                          <a:cs typeface="Arial" panose="020B0604020202020204" pitchFamily="34" charset="0"/>
                        </a:rPr>
                        <a:t>Υψηλά ποσοστά αρχικής επίσχεσης</a:t>
                      </a:r>
                    </a:p>
                    <a:p>
                      <a:r>
                        <a:rPr lang="el-GR" sz="1200" dirty="0">
                          <a:latin typeface="Arial" panose="020B0604020202020204" pitchFamily="34" charset="0"/>
                          <a:cs typeface="Arial" panose="020B0604020202020204" pitchFamily="34" charset="0"/>
                        </a:rPr>
                        <a:t>Εύκολη χρήση</a:t>
                      </a:r>
                    </a:p>
                    <a:p>
                      <a:r>
                        <a:rPr lang="el-GR" sz="1200" dirty="0">
                          <a:latin typeface="Arial" panose="020B0604020202020204" pitchFamily="34" charset="0"/>
                          <a:cs typeface="Arial" panose="020B0604020202020204" pitchFamily="34" charset="0"/>
                        </a:rPr>
                        <a:t>Πιθανός ρόλος σε αιμορραγία από όγκους</a:t>
                      </a:r>
                    </a:p>
                  </a:txBody>
                  <a:tcPr/>
                </a:tc>
                <a:tc>
                  <a:txBody>
                    <a:bodyPr/>
                    <a:lstStyle/>
                    <a:p>
                      <a:r>
                        <a:rPr lang="el-GR" sz="1200" dirty="0">
                          <a:latin typeface="Arial" panose="020B0604020202020204" pitchFamily="34" charset="0"/>
                          <a:cs typeface="Arial" panose="020B0604020202020204" pitchFamily="34" charset="0"/>
                        </a:rPr>
                        <a:t>Υψηλά ποσοστά υποτροπής, σύντομη υποτροπή.</a:t>
                      </a:r>
                    </a:p>
                    <a:p>
                      <a:r>
                        <a:rPr lang="en-US" sz="1200" dirty="0">
                          <a:latin typeface="Arial" panose="020B0604020202020204" pitchFamily="34" charset="0"/>
                          <a:cs typeface="Arial" panose="020B0604020202020204" pitchFamily="34" charset="0"/>
                        </a:rPr>
                        <a:t>Second look endoscopy </a:t>
                      </a:r>
                      <a:r>
                        <a:rPr lang="el-GR" sz="1200" dirty="0">
                          <a:latin typeface="Arial" panose="020B0604020202020204" pitchFamily="34" charset="0"/>
                          <a:cs typeface="Arial" panose="020B0604020202020204" pitchFamily="34" charset="0"/>
                        </a:rPr>
                        <a:t>ή δεύτερη θεραπεία</a:t>
                      </a:r>
                    </a:p>
                    <a:p>
                      <a:r>
                        <a:rPr lang="el-GR" sz="1200" dirty="0">
                          <a:latin typeface="Arial" panose="020B0604020202020204" pitchFamily="34" charset="0"/>
                          <a:cs typeface="Arial" panose="020B0604020202020204" pitchFamily="34" charset="0"/>
                        </a:rPr>
                        <a:t>Σπάνια: γαστρική διάτρηση , απόφραξη χοληφόρων.</a:t>
                      </a:r>
                    </a:p>
                  </a:txBody>
                  <a:tcPr/>
                </a:tc>
                <a:extLst>
                  <a:ext uri="{0D108BD9-81ED-4DB2-BD59-A6C34878D82A}">
                    <a16:rowId xmlns:a16="http://schemas.microsoft.com/office/drawing/2014/main" val="80298789"/>
                  </a:ext>
                </a:extLst>
              </a:tr>
              <a:tr h="604687">
                <a:tc>
                  <a:txBody>
                    <a:bodyPr/>
                    <a:lstStyle/>
                    <a:p>
                      <a:r>
                        <a:rPr lang="el-GR" sz="1200" dirty="0">
                          <a:latin typeface="Arial" panose="020B0604020202020204" pitchFamily="34" charset="0"/>
                          <a:cs typeface="Arial" panose="020B0604020202020204" pitchFamily="34" charset="0"/>
                        </a:rPr>
                        <a:t>Ενδοσκοπική συρραφή</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Rescue therapy</a:t>
                      </a:r>
                      <a:r>
                        <a:rPr lang="el-GR" sz="1200" dirty="0">
                          <a:latin typeface="Arial" panose="020B0604020202020204" pitchFamily="34" charset="0"/>
                          <a:cs typeface="Arial" panose="020B0604020202020204" pitchFamily="34" charset="0"/>
                        </a:rPr>
                        <a:t> σε ανθεκτική αιμορραγία</a:t>
                      </a:r>
                    </a:p>
                    <a:p>
                      <a:endParaRPr lang="el-GR" sz="1200" dirty="0">
                        <a:latin typeface="Arial" panose="020B0604020202020204" pitchFamily="34" charset="0"/>
                        <a:cs typeface="Arial" panose="020B0604020202020204" pitchFamily="34" charset="0"/>
                      </a:endParaRPr>
                    </a:p>
                  </a:txBody>
                  <a:tcPr/>
                </a:tc>
                <a:tc>
                  <a:txBody>
                    <a:bodyPr/>
                    <a:lstStyle/>
                    <a:p>
                      <a:r>
                        <a:rPr lang="el-GR" sz="1200" dirty="0">
                          <a:latin typeface="Arial" panose="020B0604020202020204" pitchFamily="34" charset="0"/>
                          <a:cs typeface="Arial" panose="020B0604020202020204" pitchFamily="34" charset="0"/>
                        </a:rPr>
                        <a:t>Δύσκολη τεχνικά</a:t>
                      </a:r>
                    </a:p>
                    <a:p>
                      <a:r>
                        <a:rPr lang="el-GR" sz="1200" dirty="0">
                          <a:latin typeface="Arial" panose="020B0604020202020204" pitchFamily="34" charset="0"/>
                          <a:cs typeface="Arial" panose="020B0604020202020204" pitchFamily="34" charset="0"/>
                        </a:rPr>
                        <a:t>Όχι διαθέσιμη συχνά</a:t>
                      </a:r>
                    </a:p>
                  </a:txBody>
                  <a:tcPr/>
                </a:tc>
                <a:extLst>
                  <a:ext uri="{0D108BD9-81ED-4DB2-BD59-A6C34878D82A}">
                    <a16:rowId xmlns:a16="http://schemas.microsoft.com/office/drawing/2014/main" val="2084208027"/>
                  </a:ext>
                </a:extLst>
              </a:tr>
            </a:tbl>
          </a:graphicData>
        </a:graphic>
      </p:graphicFrame>
      <p:sp>
        <p:nvSpPr>
          <p:cNvPr id="3" name="TextBox 2">
            <a:extLst>
              <a:ext uri="{FF2B5EF4-FFF2-40B4-BE49-F238E27FC236}">
                <a16:creationId xmlns:a16="http://schemas.microsoft.com/office/drawing/2014/main" id="{593CE2F5-ADA3-78A6-23A4-A4980C5F42D8}"/>
              </a:ext>
            </a:extLst>
          </p:cNvPr>
          <p:cNvSpPr txBox="1"/>
          <p:nvPr/>
        </p:nvSpPr>
        <p:spPr>
          <a:xfrm>
            <a:off x="4211960" y="6335742"/>
            <a:ext cx="4578096" cy="261610"/>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Louis H. S. Lau, Joseph J. Y. Sung. Digest </a:t>
            </a:r>
            <a:r>
              <a:rPr lang="en-US" sz="1100" dirty="0" err="1">
                <a:latin typeface="Arial" panose="020B0604020202020204" pitchFamily="34" charset="0"/>
                <a:cs typeface="Arial" panose="020B0604020202020204" pitchFamily="34" charset="0"/>
              </a:rPr>
              <a:t>Endosc</a:t>
            </a:r>
            <a:r>
              <a:rPr lang="en-US" sz="1100" dirty="0">
                <a:latin typeface="Arial" panose="020B0604020202020204" pitchFamily="34" charset="0"/>
                <a:cs typeface="Arial" panose="020B0604020202020204" pitchFamily="34" charset="0"/>
              </a:rPr>
              <a:t> 2021; 33: 83–94</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5773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3"/>
          <p:cNvSpPr>
            <a:spLocks noGrp="1"/>
          </p:cNvSpPr>
          <p:nvPr>
            <p:ph type="title"/>
          </p:nvPr>
        </p:nvSpPr>
        <p:spPr>
          <a:xfrm>
            <a:off x="457200" y="244386"/>
            <a:ext cx="8229600" cy="1143000"/>
          </a:xfrm>
        </p:spPr>
        <p:txBody>
          <a:bodyPr/>
          <a:lstStyle/>
          <a:p>
            <a:pPr algn="ctr" eaLnBrk="1" hangingPunct="1"/>
            <a:r>
              <a:rPr lang="en-US" sz="2800" dirty="0">
                <a:latin typeface="Arial" panose="020B0604020202020204" pitchFamily="34" charset="0"/>
                <a:ea typeface="ＭＳ Ｐゴシック" pitchFamily="34" charset="-128"/>
                <a:cs typeface="Arial" panose="020B0604020202020204" pitchFamily="34" charset="0"/>
              </a:rPr>
              <a:t>E</a:t>
            </a:r>
            <a:r>
              <a:rPr lang="el-GR" sz="2800" b="1" dirty="0" err="1">
                <a:latin typeface="Arial" panose="020B0604020202020204" pitchFamily="34" charset="0"/>
                <a:ea typeface="ＭＳ Ｐゴシック" pitchFamily="34" charset="-128"/>
                <a:cs typeface="Arial" panose="020B0604020202020204" pitchFamily="34" charset="0"/>
              </a:rPr>
              <a:t>νδοσκοπικοί</a:t>
            </a:r>
            <a:r>
              <a:rPr lang="el-GR" sz="2800" b="1" dirty="0">
                <a:latin typeface="Arial" panose="020B0604020202020204" pitchFamily="34" charset="0"/>
                <a:ea typeface="ＭＳ Ｐゴシック" pitchFamily="34" charset="-128"/>
                <a:cs typeface="Arial" panose="020B0604020202020204" pitchFamily="34" charset="0"/>
              </a:rPr>
              <a:t> και λοιποί δείκτες αυξημένου κινδύνου </a:t>
            </a:r>
            <a:r>
              <a:rPr lang="el-GR" sz="2800" b="1" dirty="0" err="1">
                <a:latin typeface="Arial" panose="020B0604020202020204" pitchFamily="34" charset="0"/>
                <a:ea typeface="ＭＳ Ｐゴシック" pitchFamily="34" charset="-128"/>
                <a:cs typeface="Arial" panose="020B0604020202020204" pitchFamily="34" charset="0"/>
              </a:rPr>
              <a:t>επαναιμορραγίας</a:t>
            </a:r>
            <a:endParaRPr lang="el-GR" b="1" dirty="0">
              <a:latin typeface="Arial" panose="020B0604020202020204" pitchFamily="34" charset="0"/>
              <a:ea typeface="ＭＳ Ｐゴシック" pitchFamily="34" charset="-128"/>
              <a:cs typeface="Arial" panose="020B0604020202020204" pitchFamily="34" charset="0"/>
            </a:endParaRPr>
          </a:p>
        </p:txBody>
      </p:sp>
      <p:sp>
        <p:nvSpPr>
          <p:cNvPr id="75779" name="Content Placeholder 2"/>
          <p:cNvSpPr>
            <a:spLocks noGrp="1"/>
          </p:cNvSpPr>
          <p:nvPr>
            <p:ph idx="1"/>
          </p:nvPr>
        </p:nvSpPr>
        <p:spPr>
          <a:xfrm>
            <a:off x="251520" y="1485900"/>
            <a:ext cx="7776468" cy="5111750"/>
          </a:xfrm>
        </p:spPr>
        <p:txBody>
          <a:bodyPr/>
          <a:lstStyle/>
          <a:p>
            <a:pPr eaLnBrk="1" hangingPunct="1">
              <a:lnSpc>
                <a:spcPct val="80000"/>
              </a:lnSpc>
            </a:pPr>
            <a:endParaRPr lang="el-GR" sz="20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pPr>
            <a:r>
              <a:rPr lang="el-GR" sz="2000" dirty="0">
                <a:latin typeface="Arial" panose="020B0604020202020204" pitchFamily="34" charset="0"/>
                <a:ea typeface="ＭＳ Ｐゴシック" pitchFamily="34" charset="-128"/>
                <a:cs typeface="Arial" panose="020B0604020202020204" pitchFamily="34" charset="0"/>
              </a:rPr>
              <a:t>καταπληξία στην εισαγωγή</a:t>
            </a:r>
          </a:p>
          <a:p>
            <a:pPr eaLnBrk="1" hangingPunct="1">
              <a:lnSpc>
                <a:spcPct val="80000"/>
              </a:lnSpc>
            </a:pPr>
            <a:endParaRPr lang="el-GR" sz="20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pPr>
            <a:r>
              <a:rPr lang="el-GR" sz="2000" dirty="0">
                <a:latin typeface="Arial" panose="020B0604020202020204" pitchFamily="34" charset="0"/>
                <a:ea typeface="ＭＳ Ｐゴシック" pitchFamily="34" charset="-128"/>
                <a:cs typeface="Arial" panose="020B0604020202020204" pitchFamily="34" charset="0"/>
              </a:rPr>
              <a:t>χαμηλή αιμοσφαιρίνη εισαγωγής</a:t>
            </a:r>
          </a:p>
          <a:p>
            <a:pPr eaLnBrk="1" hangingPunct="1">
              <a:lnSpc>
                <a:spcPct val="80000"/>
              </a:lnSpc>
            </a:pPr>
            <a:endParaRPr lang="el-GR" sz="20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pPr>
            <a:r>
              <a:rPr lang="el-GR" sz="2000" dirty="0">
                <a:latin typeface="Arial" panose="020B0604020202020204" pitchFamily="34" charset="0"/>
                <a:ea typeface="ＭＳ Ｐゴシック" pitchFamily="34" charset="-128"/>
                <a:cs typeface="Arial" panose="020B0604020202020204" pitchFamily="34" charset="0"/>
              </a:rPr>
              <a:t>ενεργός σφύζουσα αιμορραγία</a:t>
            </a:r>
          </a:p>
          <a:p>
            <a:pPr eaLnBrk="1" hangingPunct="1">
              <a:lnSpc>
                <a:spcPct val="80000"/>
              </a:lnSpc>
            </a:pPr>
            <a:endParaRPr lang="el-GR" sz="20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pPr>
            <a:r>
              <a:rPr lang="el-GR" sz="2000" dirty="0">
                <a:latin typeface="Arial" panose="020B0604020202020204" pitchFamily="34" charset="0"/>
                <a:ea typeface="ＭＳ Ｐゴシック" pitchFamily="34" charset="-128"/>
                <a:cs typeface="Arial" panose="020B0604020202020204" pitchFamily="34" charset="0"/>
              </a:rPr>
              <a:t>έλκη οπίσθιου κατώτερου τοιχώματος 12λου</a:t>
            </a:r>
          </a:p>
          <a:p>
            <a:pPr eaLnBrk="1" hangingPunct="1">
              <a:lnSpc>
                <a:spcPct val="80000"/>
              </a:lnSpc>
            </a:pPr>
            <a:endParaRPr lang="el-GR" sz="20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pPr>
            <a:r>
              <a:rPr lang="el-GR" sz="2000" dirty="0">
                <a:latin typeface="Arial" panose="020B0604020202020204" pitchFamily="34" charset="0"/>
                <a:ea typeface="ＭＳ Ｐゴシック" pitchFamily="34" charset="-128"/>
                <a:cs typeface="Arial" panose="020B0604020202020204" pitchFamily="34" charset="0"/>
              </a:rPr>
              <a:t>έλκη </a:t>
            </a:r>
            <a:r>
              <a:rPr lang="el-GR" sz="2000" dirty="0" err="1">
                <a:latin typeface="Arial" panose="020B0604020202020204" pitchFamily="34" charset="0"/>
                <a:ea typeface="ＭＳ Ｐゴシック" pitchFamily="34" charset="-128"/>
                <a:cs typeface="Arial" panose="020B0604020202020204" pitchFamily="34" charset="0"/>
              </a:rPr>
              <a:t>οπισθίου</a:t>
            </a:r>
            <a:r>
              <a:rPr lang="el-GR" sz="2000" dirty="0">
                <a:latin typeface="Arial" panose="020B0604020202020204" pitchFamily="34" charset="0"/>
                <a:ea typeface="ＭＳ Ｐゴシック" pitchFamily="34" charset="-128"/>
                <a:cs typeface="Arial" panose="020B0604020202020204" pitchFamily="34" charset="0"/>
              </a:rPr>
              <a:t>  ΕΤ στομάχου</a:t>
            </a:r>
          </a:p>
          <a:p>
            <a:pPr eaLnBrk="1" hangingPunct="1">
              <a:lnSpc>
                <a:spcPct val="80000"/>
              </a:lnSpc>
            </a:pPr>
            <a:endParaRPr lang="el-GR" sz="2000" dirty="0">
              <a:latin typeface="Arial" panose="020B0604020202020204" pitchFamily="34" charset="0"/>
              <a:ea typeface="ＭＳ Ｐゴシック" pitchFamily="34" charset="-128"/>
              <a:cs typeface="Arial" panose="020B0604020202020204" pitchFamily="34" charset="0"/>
            </a:endParaRPr>
          </a:p>
          <a:p>
            <a:pPr eaLnBrk="1" hangingPunct="1">
              <a:lnSpc>
                <a:spcPct val="80000"/>
              </a:lnSpc>
            </a:pPr>
            <a:r>
              <a:rPr lang="el-GR" sz="2000" dirty="0">
                <a:latin typeface="Arial" panose="020B0604020202020204" pitchFamily="34" charset="0"/>
                <a:ea typeface="ＭＳ Ｐゴシック" pitchFamily="34" charset="-128"/>
                <a:cs typeface="Arial" panose="020B0604020202020204" pitchFamily="34" charset="0"/>
              </a:rPr>
              <a:t>μεγάλα έλκη (&gt;2εκ.)</a:t>
            </a:r>
          </a:p>
          <a:p>
            <a:pPr eaLnBrk="1" hangingPunct="1">
              <a:lnSpc>
                <a:spcPct val="80000"/>
              </a:lnSpc>
            </a:pPr>
            <a:endParaRPr lang="en-US" sz="1500" b="1" dirty="0">
              <a:latin typeface="Arial" panose="020B0604020202020204" pitchFamily="34" charset="0"/>
              <a:ea typeface="ＭＳ Ｐゴシック" pitchFamily="34" charset="-128"/>
              <a:cs typeface="Arial" panose="020B0604020202020204" pitchFamily="34" charset="0"/>
            </a:endParaRPr>
          </a:p>
          <a:p>
            <a:pPr lvl="2" eaLnBrk="1" hangingPunct="1">
              <a:lnSpc>
                <a:spcPct val="80000"/>
              </a:lnSpc>
            </a:pPr>
            <a:endParaRPr lang="el-GR" sz="700" b="1" dirty="0">
              <a:latin typeface="Arial" panose="020B0604020202020204" pitchFamily="34" charset="0"/>
              <a:ea typeface="ＭＳ Ｐゴシック" pitchFamily="34" charset="-128"/>
              <a:cs typeface="Arial" panose="020B0604020202020204" pitchFamily="34" charset="0"/>
            </a:endParaRPr>
          </a:p>
          <a:p>
            <a:pPr lvl="4" algn="r" eaLnBrk="1" hangingPunct="1">
              <a:lnSpc>
                <a:spcPct val="80000"/>
              </a:lnSpc>
            </a:pPr>
            <a:r>
              <a:rPr lang="en-US" sz="1100" dirty="0">
                <a:latin typeface="Arial" panose="020B0604020202020204" pitchFamily="34" charset="0"/>
                <a:ea typeface="ＭＳ Ｐゴシック" pitchFamily="34" charset="-128"/>
                <a:cs typeface="Arial" panose="020B0604020202020204" pitchFamily="34" charset="0"/>
              </a:rPr>
              <a:t>Wong SK et al. Gut. 2002</a:t>
            </a:r>
          </a:p>
          <a:p>
            <a:pPr lvl="4" algn="r" eaLnBrk="1" hangingPunct="1">
              <a:lnSpc>
                <a:spcPct val="80000"/>
              </a:lnSpc>
            </a:pPr>
            <a:r>
              <a:rPr lang="en-US" sz="1100" dirty="0" err="1">
                <a:latin typeface="Arial" panose="020B0604020202020204" pitchFamily="34" charset="0"/>
                <a:ea typeface="ＭＳ Ｐゴシック" pitchFamily="34" charset="-128"/>
                <a:cs typeface="Arial" panose="020B0604020202020204" pitchFamily="34" charset="0"/>
              </a:rPr>
              <a:t>Elmunzer</a:t>
            </a:r>
            <a:r>
              <a:rPr lang="en-US" sz="1100" dirty="0">
                <a:latin typeface="Arial" panose="020B0604020202020204" pitchFamily="34" charset="0"/>
                <a:ea typeface="ＭＳ Ｐゴシック" pitchFamily="34" charset="-128"/>
                <a:cs typeface="Arial" panose="020B0604020202020204" pitchFamily="34" charset="0"/>
              </a:rPr>
              <a:t> BJ et al. Am J Gastroenterol. 2008</a:t>
            </a:r>
            <a:endParaRPr lang="el-GR" sz="1100" dirty="0">
              <a:latin typeface="Arial" panose="020B0604020202020204" pitchFamily="34" charset="0"/>
              <a:ea typeface="ＭＳ Ｐゴシック" pitchFamily="34" charset="-128"/>
              <a:cs typeface="Arial" panose="020B0604020202020204" pitchFamily="34" charset="0"/>
            </a:endParaRPr>
          </a:p>
        </p:txBody>
      </p:sp>
      <p:sp>
        <p:nvSpPr>
          <p:cNvPr id="75783" name="Line 7"/>
          <p:cNvSpPr>
            <a:spLocks noChangeShapeType="1"/>
          </p:cNvSpPr>
          <p:nvPr/>
        </p:nvSpPr>
        <p:spPr bwMode="auto">
          <a:xfrm>
            <a:off x="0" y="1341438"/>
            <a:ext cx="9144000" cy="0"/>
          </a:xfrm>
          <a:prstGeom prst="line">
            <a:avLst/>
          </a:prstGeom>
          <a:noFill/>
          <a:ln w="28575">
            <a:solidFill>
              <a:srgbClr val="800000"/>
            </a:solidFill>
            <a:round/>
            <a:headEnd/>
            <a:tailEnd/>
          </a:ln>
        </p:spPr>
        <p:txBody>
          <a:bodyPr/>
          <a:lstStyle/>
          <a:p>
            <a:endParaRPr lang="el-GR"/>
          </a:p>
        </p:txBody>
      </p:sp>
    </p:spTree>
    <p:extLst>
      <p:ext uri="{BB962C8B-B14F-4D97-AF65-F5344CB8AC3E}">
        <p14:creationId xmlns:p14="http://schemas.microsoft.com/office/powerpoint/2010/main" val="1965376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fontScale="90000"/>
          </a:bodyPr>
          <a:lstStyle/>
          <a:p>
            <a:pPr algn="ctr"/>
            <a:r>
              <a:rPr lang="el-GR" sz="2800" b="1" dirty="0">
                <a:latin typeface="Arial" panose="020B0604020202020204" pitchFamily="34" charset="0"/>
                <a:cs typeface="Arial" panose="020B0604020202020204" pitchFamily="34" charset="0"/>
              </a:rPr>
              <a:t>Υποτροπή αιμορραγίας ή αποτυχία επίσχεσης αιμορραγίας- Ενδοσκοπική θεραπεία ή χειρουργική αντιμετώπιση?</a:t>
            </a:r>
            <a:r>
              <a:rPr lang="el-GR" sz="3200" b="1" dirty="0">
                <a:latin typeface="Arial" panose="020B0604020202020204" pitchFamily="34" charset="0"/>
                <a:cs typeface="Arial" panose="020B0604020202020204" pitchFamily="34" charset="0"/>
              </a:rPr>
              <a:t> </a:t>
            </a:r>
            <a:endParaRPr lang="el-GR" sz="4000" dirty="0">
              <a:latin typeface="Arial" panose="020B0604020202020204" pitchFamily="34" charset="0"/>
              <a:cs typeface="Arial" panose="020B0604020202020204" pitchFamily="34" charset="0"/>
            </a:endParaRPr>
          </a:p>
        </p:txBody>
      </p:sp>
      <p:sp>
        <p:nvSpPr>
          <p:cNvPr id="91139" name="Rectangle 3"/>
          <p:cNvSpPr>
            <a:spLocks noGrp="1" noChangeArrowheads="1"/>
          </p:cNvSpPr>
          <p:nvPr>
            <p:ph idx="1"/>
          </p:nvPr>
        </p:nvSpPr>
        <p:spPr>
          <a:xfrm>
            <a:off x="457200" y="1988840"/>
            <a:ext cx="8229600" cy="4018451"/>
          </a:xfrm>
        </p:spPr>
        <p:txBody>
          <a:bodyPr>
            <a:normAutofit lnSpcReduction="10000"/>
          </a:bodyPr>
          <a:lstStyle/>
          <a:p>
            <a:r>
              <a:rPr lang="el-GR" sz="2000" dirty="0">
                <a:latin typeface="Arial" panose="020B0604020202020204" pitchFamily="34" charset="0"/>
                <a:cs typeface="Arial" panose="020B0604020202020204" pitchFamily="34" charset="0"/>
              </a:rPr>
              <a:t>Υποτροπή : 20% των ΟΑΑΠ μετά ενδοσκοπική παρέμβαση (συνήθως εντός 48-72 ωρών). </a:t>
            </a:r>
          </a:p>
          <a:p>
            <a:r>
              <a:rPr lang="el-GR" sz="2000" dirty="0">
                <a:latin typeface="Arial" panose="020B0604020202020204" pitchFamily="34" charset="0"/>
                <a:cs typeface="Arial" panose="020B0604020202020204" pitchFamily="34" charset="0"/>
              </a:rPr>
              <a:t>-επαναληπτική ενδοσκοπική θεραπεία (48 ασθενείς): 73% (35/48 ασθενείς) επίσχεση αιμορραγίας, λιγότερες επιπλοκές σε σχέση με χειρουργείο ( 44 ασθενείς). </a:t>
            </a:r>
          </a:p>
          <a:p>
            <a:endParaRPr lang="el-GR" sz="2000" dirty="0">
              <a:latin typeface="Arial" panose="020B0604020202020204" pitchFamily="34" charset="0"/>
              <a:cs typeface="Arial" panose="020B0604020202020204" pitchFamily="34" charset="0"/>
            </a:endParaRPr>
          </a:p>
          <a:p>
            <a:pPr algn="r">
              <a:buFont typeface="Wingdings" pitchFamily="2" charset="2"/>
              <a:buNone/>
            </a:pPr>
            <a:r>
              <a:rPr lang="es-ES" sz="1100" dirty="0">
                <a:effectLst>
                  <a:outerShdw blurRad="38100" dist="38100" dir="2700000" algn="tl">
                    <a:srgbClr val="FFFFFF"/>
                  </a:outerShdw>
                </a:effectLst>
                <a:latin typeface="Arial" panose="020B0604020202020204" pitchFamily="34" charset="0"/>
                <a:cs typeface="Arial" panose="020B0604020202020204" pitchFamily="34" charset="0"/>
              </a:rPr>
              <a:t>Choudari CP</a:t>
            </a:r>
            <a:r>
              <a:rPr lang="el-GR" sz="1100" dirty="0">
                <a:effectLst>
                  <a:outerShdw blurRad="38100" dist="38100" dir="2700000" algn="tl">
                    <a:srgbClr val="FFFFFF"/>
                  </a:outerShdw>
                </a:effectLst>
                <a:latin typeface="Arial" panose="020B0604020202020204" pitchFamily="34" charset="0"/>
                <a:cs typeface="Arial" panose="020B0604020202020204" pitchFamily="34" charset="0"/>
              </a:rPr>
              <a:t> </a:t>
            </a:r>
            <a:r>
              <a:rPr lang="en-US" sz="1100" dirty="0">
                <a:effectLst>
                  <a:outerShdw blurRad="38100" dist="38100" dir="2700000" algn="tl">
                    <a:srgbClr val="FFFFFF"/>
                  </a:outerShdw>
                </a:effectLst>
                <a:latin typeface="Arial" panose="020B0604020202020204" pitchFamily="34" charset="0"/>
                <a:cs typeface="Arial" panose="020B0604020202020204" pitchFamily="34" charset="0"/>
              </a:rPr>
              <a:t>et al. Am J Gastroenterology 1994;89:1968-72.</a:t>
            </a:r>
            <a:endParaRPr lang="el-GR" sz="1100" dirty="0">
              <a:effectLst>
                <a:outerShdw blurRad="38100" dist="38100" dir="2700000" algn="tl">
                  <a:srgbClr val="FFFFFF"/>
                </a:outerShdw>
              </a:effectLst>
              <a:latin typeface="Arial" panose="020B0604020202020204" pitchFamily="34" charset="0"/>
              <a:cs typeface="Arial" panose="020B0604020202020204" pitchFamily="34" charset="0"/>
            </a:endParaRPr>
          </a:p>
          <a:p>
            <a:pPr algn="r">
              <a:buFont typeface="Wingdings" pitchFamily="2" charset="2"/>
              <a:buNone/>
            </a:pPr>
            <a:endParaRPr lang="en-US" dirty="0">
              <a:solidFill>
                <a:srgbClr val="FF3300"/>
              </a:solidFill>
              <a:effectLst>
                <a:outerShdw blurRad="38100" dist="38100" dir="2700000" algn="tl">
                  <a:srgbClr val="FFFFFF"/>
                </a:outerShdw>
              </a:effectLst>
              <a:latin typeface="Arial" panose="020B0604020202020204" pitchFamily="34" charset="0"/>
              <a:cs typeface="Arial" panose="020B0604020202020204" pitchFamily="34" charset="0"/>
            </a:endParaRPr>
          </a:p>
          <a:p>
            <a:pPr algn="r">
              <a:buFont typeface="Wingdings" pitchFamily="2" charset="2"/>
              <a:buNone/>
            </a:pPr>
            <a:endParaRPr lang="en-US" dirty="0">
              <a:solidFill>
                <a:srgbClr val="FF3300"/>
              </a:solidFill>
              <a:effectLst>
                <a:outerShdw blurRad="38100" dist="38100" dir="2700000" algn="tl">
                  <a:srgbClr val="FFFFFF"/>
                </a:outerShdw>
              </a:effectLst>
            </a:endParaRPr>
          </a:p>
          <a:p>
            <a:r>
              <a:rPr lang="el-GR" sz="2000" dirty="0">
                <a:latin typeface="Arial" panose="020B0604020202020204" pitchFamily="34" charset="0"/>
                <a:cs typeface="Arial" panose="020B0604020202020204" pitchFamily="34" charset="0"/>
              </a:rPr>
              <a:t>Όμως… κίνδυνος στην κλινική έκβαση του ασθενούς?</a:t>
            </a:r>
          </a:p>
          <a:p>
            <a:pPr>
              <a:buFont typeface="Wingdings" pitchFamily="2" charset="2"/>
              <a:buNone/>
            </a:pPr>
            <a:r>
              <a:rPr lang="el-G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endParaRPr lang="el-GR" dirty="0">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835647" y="332656"/>
            <a:ext cx="5554960" cy="1143000"/>
          </a:xfrm>
        </p:spPr>
        <p:txBody>
          <a:bodyPr>
            <a:normAutofit/>
          </a:bodyPr>
          <a:lstStyle/>
          <a:p>
            <a:pPr algn="ctr"/>
            <a:r>
              <a:rPr lang="el-GR" sz="3200" dirty="0">
                <a:latin typeface="Arial" panose="020B0604020202020204" pitchFamily="34" charset="0"/>
                <a:cs typeface="Arial" panose="020B0604020202020204" pitchFamily="34" charset="0"/>
              </a:rPr>
              <a:t>2</a:t>
            </a:r>
            <a:r>
              <a:rPr lang="el-GR" sz="3200" baseline="30000" dirty="0">
                <a:latin typeface="Arial" panose="020B0604020202020204" pitchFamily="34" charset="0"/>
                <a:cs typeface="Arial" panose="020B0604020202020204" pitchFamily="34" charset="0"/>
              </a:rPr>
              <a:t>η</a:t>
            </a:r>
            <a:r>
              <a:rPr lang="el-GR" sz="3200" dirty="0">
                <a:latin typeface="Arial" panose="020B0604020202020204" pitchFamily="34" charset="0"/>
                <a:cs typeface="Arial" panose="020B0604020202020204" pitchFamily="34" charset="0"/>
              </a:rPr>
              <a:t> υποτροπή αιμορραγίας.</a:t>
            </a:r>
          </a:p>
        </p:txBody>
      </p:sp>
      <p:sp>
        <p:nvSpPr>
          <p:cNvPr id="2" name="1 - Θέση περιεχομένου"/>
          <p:cNvSpPr>
            <a:spLocks noGrp="1"/>
          </p:cNvSpPr>
          <p:nvPr>
            <p:ph idx="1"/>
          </p:nvPr>
        </p:nvSpPr>
        <p:spPr>
          <a:xfrm>
            <a:off x="498376" y="2297204"/>
            <a:ext cx="8147248" cy="4324248"/>
          </a:xfrm>
        </p:spPr>
        <p:txBody>
          <a:bodyPr>
            <a:normAutofit fontScale="77500" lnSpcReduction="20000"/>
          </a:bodyPr>
          <a:lstStyle/>
          <a:p>
            <a:r>
              <a:rPr lang="el-GR" sz="2300" dirty="0">
                <a:solidFill>
                  <a:srgbClr val="FF0000"/>
                </a:solidFill>
                <a:latin typeface="Arial" panose="020B0604020202020204" pitchFamily="34" charset="0"/>
                <a:cs typeface="Arial" panose="020B0604020202020204" pitchFamily="34" charset="0"/>
              </a:rPr>
              <a:t>Αγγειογραφία.</a:t>
            </a:r>
            <a:r>
              <a:rPr lang="el-GR" sz="2300" dirty="0">
                <a:latin typeface="Arial" panose="020B0604020202020204" pitchFamily="34" charset="0"/>
                <a:cs typeface="Arial" panose="020B0604020202020204" pitchFamily="34" charset="0"/>
              </a:rPr>
              <a:t> </a:t>
            </a:r>
          </a:p>
          <a:p>
            <a:pPr>
              <a:buFont typeface="Wingdings" pitchFamily="2" charset="2"/>
              <a:buNone/>
            </a:pPr>
            <a:r>
              <a:rPr lang="el-GR" sz="2300" dirty="0">
                <a:latin typeface="Arial" panose="020B0604020202020204" pitchFamily="34" charset="0"/>
                <a:cs typeface="Arial" panose="020B0604020202020204" pitchFamily="34" charset="0"/>
              </a:rPr>
              <a:t>    -Απεικόνιση </a:t>
            </a:r>
            <a:r>
              <a:rPr lang="el-GR" sz="2300" dirty="0" err="1">
                <a:latin typeface="Arial" panose="020B0604020202020204" pitchFamily="34" charset="0"/>
                <a:cs typeface="Arial" panose="020B0604020202020204" pitchFamily="34" charset="0"/>
              </a:rPr>
              <a:t>αγγειογραφικά</a:t>
            </a:r>
            <a:r>
              <a:rPr lang="el-GR" sz="2300" dirty="0">
                <a:latin typeface="Arial" panose="020B0604020202020204" pitchFamily="34" charset="0"/>
                <a:cs typeface="Arial" panose="020B0604020202020204" pitchFamily="34" charset="0"/>
              </a:rPr>
              <a:t> στο 40-60% σε ασθενείς με μη </a:t>
            </a:r>
            <a:r>
              <a:rPr lang="el-GR" sz="2300" dirty="0" err="1">
                <a:latin typeface="Arial" panose="020B0604020202020204" pitchFamily="34" charset="0"/>
                <a:cs typeface="Arial" panose="020B0604020202020204" pitchFamily="34" charset="0"/>
              </a:rPr>
              <a:t>κιρσική</a:t>
            </a:r>
            <a:r>
              <a:rPr lang="el-GR" sz="2300" dirty="0">
                <a:latin typeface="Arial" panose="020B0604020202020204" pitchFamily="34" charset="0"/>
                <a:cs typeface="Arial" panose="020B0604020202020204" pitchFamily="34" charset="0"/>
              </a:rPr>
              <a:t> ΟΑΑΠ </a:t>
            </a:r>
          </a:p>
          <a:p>
            <a:pPr>
              <a:buFont typeface="Wingdings" pitchFamily="2" charset="2"/>
              <a:buNone/>
            </a:pPr>
            <a:r>
              <a:rPr lang="el-GR" sz="2300" dirty="0">
                <a:latin typeface="Arial" panose="020B0604020202020204" pitchFamily="34" charset="0"/>
                <a:cs typeface="Arial" panose="020B0604020202020204" pitchFamily="34" charset="0"/>
              </a:rPr>
              <a:t>    -Θεραπεία αποτελεσματική στο 90% των ασθενών.</a:t>
            </a:r>
          </a:p>
          <a:p>
            <a:pPr>
              <a:buFont typeface="Wingdings" pitchFamily="2" charset="2"/>
              <a:buNone/>
            </a:pPr>
            <a:r>
              <a:rPr lang="el-GR" sz="2300" dirty="0">
                <a:latin typeface="Arial" panose="020B0604020202020204" pitchFamily="34" charset="0"/>
                <a:cs typeface="Arial" panose="020B0604020202020204" pitchFamily="34" charset="0"/>
              </a:rPr>
              <a:t>    -Κλινική επιτυχία της τάξης του 52-90 %.</a:t>
            </a:r>
          </a:p>
          <a:p>
            <a:r>
              <a:rPr lang="el-GR" sz="2300" dirty="0">
                <a:latin typeface="Arial" panose="020B0604020202020204" pitchFamily="34" charset="0"/>
                <a:cs typeface="Arial" panose="020B0604020202020204" pitchFamily="34" charset="0"/>
              </a:rPr>
              <a:t>Παρόμοια αποτελέσματα, θνητότητα.</a:t>
            </a:r>
          </a:p>
          <a:p>
            <a:pPr marL="109728" indent="0">
              <a:buNone/>
            </a:pPr>
            <a:endParaRPr lang="el-GR" sz="2300" dirty="0">
              <a:latin typeface="Arial" panose="020B0604020202020204" pitchFamily="34" charset="0"/>
              <a:cs typeface="Arial" panose="020B0604020202020204" pitchFamily="34" charset="0"/>
            </a:endParaRPr>
          </a:p>
          <a:p>
            <a:endParaRPr lang="el-GR" sz="2300" dirty="0">
              <a:latin typeface="Arial" panose="020B0604020202020204" pitchFamily="34" charset="0"/>
              <a:cs typeface="Arial" panose="020B0604020202020204" pitchFamily="34" charset="0"/>
            </a:endParaRPr>
          </a:p>
          <a:p>
            <a:r>
              <a:rPr lang="el-GR" sz="2300" dirty="0">
                <a:latin typeface="Arial" panose="020B0604020202020204" pitchFamily="34" charset="0"/>
                <a:cs typeface="Arial" panose="020B0604020202020204" pitchFamily="34" charset="0"/>
              </a:rPr>
              <a:t>Χειρουργείο: </a:t>
            </a:r>
          </a:p>
          <a:p>
            <a:r>
              <a:rPr lang="el-GR" sz="2300" dirty="0">
                <a:latin typeface="Arial" panose="020B0604020202020204" pitchFamily="34" charset="0"/>
                <a:cs typeface="Arial" panose="020B0604020202020204" pitchFamily="34" charset="0"/>
              </a:rPr>
              <a:t>Σε αποτυχία εμβολισμού ή όταν δεν διατίθεται η αγγειογραφία στο Νοσοκομείο</a:t>
            </a:r>
          </a:p>
          <a:p>
            <a:r>
              <a:rPr lang="el-GR" sz="2300" dirty="0">
                <a:latin typeface="Arial" panose="020B0604020202020204" pitchFamily="34" charset="0"/>
                <a:cs typeface="Arial" panose="020B0604020202020204" pitchFamily="34" charset="0"/>
              </a:rPr>
              <a:t>Μειωμένη πιθανότητα υποτροπής αιμορραγίας</a:t>
            </a:r>
            <a:r>
              <a:rPr lang="en-US" sz="2300" dirty="0">
                <a:latin typeface="Arial" panose="020B0604020202020204" pitchFamily="34" charset="0"/>
                <a:cs typeface="Arial" panose="020B0604020202020204" pitchFamily="34" charset="0"/>
              </a:rPr>
              <a:t>.</a:t>
            </a:r>
          </a:p>
          <a:p>
            <a:endParaRPr lang="en-US" sz="2300" dirty="0">
              <a:latin typeface="Arial" panose="020B0604020202020204" pitchFamily="34" charset="0"/>
              <a:cs typeface="Arial" panose="020B0604020202020204" pitchFamily="34" charset="0"/>
            </a:endParaRPr>
          </a:p>
          <a:p>
            <a:endParaRPr lang="el-GR" sz="2300" b="0" i="0" u="none" strike="noStrike" baseline="0" dirty="0">
              <a:latin typeface="Meta Pro Light"/>
            </a:endParaRPr>
          </a:p>
          <a:p>
            <a:pPr algn="r"/>
            <a:endParaRPr lang="fi-FI" sz="2300" b="0" i="0" u="none" strike="noStrike" baseline="0" dirty="0">
              <a:solidFill>
                <a:srgbClr val="000000"/>
              </a:solidFill>
              <a:latin typeface="Meta Pro Light"/>
            </a:endParaRPr>
          </a:p>
          <a:p>
            <a:pPr algn="r"/>
            <a:endParaRPr lang="fi-FI" sz="1800" b="0" i="0" u="none" strike="noStrike" baseline="0" dirty="0">
              <a:solidFill>
                <a:srgbClr val="000000"/>
              </a:solidFill>
              <a:latin typeface="Meta Pro Light"/>
            </a:endParaRPr>
          </a:p>
          <a:p>
            <a:pPr algn="r"/>
            <a:r>
              <a:rPr lang="fi-FI" sz="1800" b="0" i="0" u="none" strike="noStrike" baseline="0" dirty="0">
                <a:solidFill>
                  <a:srgbClr val="000000"/>
                </a:solidFill>
                <a:latin typeface="Meta Pro Light"/>
              </a:rPr>
              <a:t> </a:t>
            </a:r>
            <a:endParaRPr lang="el-GR" sz="1100" dirty="0">
              <a:latin typeface="Comic Sans MS" panose="030F0702030302020204" pitchFamily="66" charset="0"/>
            </a:endParaRPr>
          </a:p>
        </p:txBody>
      </p:sp>
      <p:pic>
        <p:nvPicPr>
          <p:cNvPr id="5" name="Εικόνα 4">
            <a:extLst>
              <a:ext uri="{FF2B5EF4-FFF2-40B4-BE49-F238E27FC236}">
                <a16:creationId xmlns:a16="http://schemas.microsoft.com/office/drawing/2014/main" id="{64DAB93D-73BA-4399-B4FF-B2ECC9215C65}"/>
              </a:ext>
            </a:extLst>
          </p:cNvPr>
          <p:cNvPicPr>
            <a:picLocks noChangeAspect="1"/>
          </p:cNvPicPr>
          <p:nvPr/>
        </p:nvPicPr>
        <p:blipFill>
          <a:blip r:embed="rId3" cstate="print"/>
          <a:stretch>
            <a:fillRect/>
          </a:stretch>
        </p:blipFill>
        <p:spPr>
          <a:xfrm>
            <a:off x="6300193" y="16020"/>
            <a:ext cx="2160240" cy="2211512"/>
          </a:xfrm>
          <a:prstGeom prst="rect">
            <a:avLst/>
          </a:prstGeom>
        </p:spPr>
      </p:pic>
      <p:sp>
        <p:nvSpPr>
          <p:cNvPr id="8" name="TextBox 7">
            <a:extLst>
              <a:ext uri="{FF2B5EF4-FFF2-40B4-BE49-F238E27FC236}">
                <a16:creationId xmlns:a16="http://schemas.microsoft.com/office/drawing/2014/main" id="{5B5BD92B-AEA9-F3E8-762B-9D40BE911F0B}"/>
              </a:ext>
            </a:extLst>
          </p:cNvPr>
          <p:cNvSpPr txBox="1"/>
          <p:nvPr/>
        </p:nvSpPr>
        <p:spPr>
          <a:xfrm>
            <a:off x="4095994" y="6021288"/>
            <a:ext cx="4577786" cy="600164"/>
          </a:xfrm>
          <a:prstGeom prst="rect">
            <a:avLst/>
          </a:prstGeom>
          <a:noFill/>
        </p:spPr>
        <p:txBody>
          <a:bodyPr wrap="square">
            <a:spAutoFit/>
          </a:bodyPr>
          <a:lstStyle/>
          <a:p>
            <a:pPr algn="r">
              <a:buFont typeface="Wingdings" pitchFamily="2" charset="2"/>
              <a:buNone/>
            </a:pPr>
            <a:r>
              <a:rPr lang="en-US" sz="1100" dirty="0">
                <a:latin typeface="Arial" panose="020B0604020202020204" pitchFamily="34" charset="0"/>
                <a:cs typeface="Arial" panose="020B0604020202020204" pitchFamily="34" charset="0"/>
              </a:rPr>
              <a:t>Alan N. </a:t>
            </a:r>
            <a:r>
              <a:rPr lang="en-US" sz="1100" dirty="0" err="1">
                <a:latin typeface="Arial" panose="020B0604020202020204" pitchFamily="34" charset="0"/>
                <a:cs typeface="Arial" panose="020B0604020202020204" pitchFamily="34" charset="0"/>
              </a:rPr>
              <a:t>Barkun</a:t>
            </a:r>
            <a:r>
              <a:rPr lang="el-GR"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Ann Intern Med. 2010;152:101-113</a:t>
            </a:r>
          </a:p>
          <a:p>
            <a:pPr algn="r"/>
            <a:r>
              <a:rPr lang="en-US" sz="1100" dirty="0">
                <a:latin typeface="Arial" panose="020B0604020202020204" pitchFamily="34" charset="0"/>
                <a:cs typeface="Arial" panose="020B0604020202020204" pitchFamily="34" charset="0"/>
              </a:rPr>
              <a:t>Stanley </a:t>
            </a:r>
            <a:r>
              <a:rPr lang="el-GR" sz="1100" dirty="0">
                <a:latin typeface="Arial" panose="020B0604020202020204" pitchFamily="34" charset="0"/>
                <a:cs typeface="Arial" panose="020B0604020202020204" pitchFamily="34" charset="0"/>
              </a:rPr>
              <a:t>Α</a:t>
            </a:r>
            <a:r>
              <a:rPr lang="en-US" sz="1100" dirty="0">
                <a:latin typeface="Arial" panose="020B0604020202020204" pitchFamily="34" charset="0"/>
                <a:cs typeface="Arial" panose="020B0604020202020204" pitchFamily="34" charset="0"/>
              </a:rPr>
              <a:t>J, Laine L.  BMJ 2019;364:l536 .</a:t>
            </a:r>
          </a:p>
          <a:p>
            <a:pPr algn="r"/>
            <a:r>
              <a:rPr lang="en-US" sz="1100" dirty="0" err="1">
                <a:latin typeface="Arial" panose="020B0604020202020204" pitchFamily="34" charset="0"/>
                <a:cs typeface="Arial" panose="020B0604020202020204" pitchFamily="34" charset="0"/>
              </a:rPr>
              <a:t>Gralnek</a:t>
            </a:r>
            <a:r>
              <a:rPr lang="en-US" sz="1100" dirty="0">
                <a:latin typeface="Arial" panose="020B0604020202020204" pitchFamily="34" charset="0"/>
                <a:cs typeface="Arial" panose="020B0604020202020204" pitchFamily="34" charset="0"/>
              </a:rPr>
              <a:t> Ian M et al. ESGE Guidelines. Endoscopy 2021;53:300-332.  </a:t>
            </a:r>
            <a:endParaRPr lang="el-GR" sz="1100" dirty="0">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idx="1"/>
          </p:nvPr>
        </p:nvSpPr>
        <p:spPr>
          <a:xfrm>
            <a:off x="1115616" y="908720"/>
            <a:ext cx="6840759" cy="5400599"/>
          </a:xfrm>
        </p:spPr>
        <p:txBody>
          <a:bodyPr>
            <a:noAutofit/>
          </a:bodyPr>
          <a:lstStyle/>
          <a:p>
            <a:pPr marL="0" indent="0" algn="ctr" eaLnBrk="1" hangingPunct="1">
              <a:buFont typeface="Arial" charset="0"/>
              <a:buNone/>
              <a:defRPr/>
            </a:pPr>
            <a:r>
              <a:rPr lang="en-GB" sz="3200" dirty="0">
                <a:solidFill>
                  <a:schemeClr val="tx2"/>
                </a:solidFill>
                <a:latin typeface="Arial" panose="020B0604020202020204" pitchFamily="34" charset="0"/>
                <a:cs typeface="Arial" panose="020B0604020202020204" pitchFamily="34" charset="0"/>
              </a:rPr>
              <a:t>Second look endoscopy </a:t>
            </a:r>
            <a:endParaRPr lang="el-GR" sz="2000" dirty="0">
              <a:latin typeface="Comic Sans MS" panose="030F0702030302020204" pitchFamily="66" charset="0"/>
            </a:endParaRPr>
          </a:p>
          <a:p>
            <a:pPr marL="0" indent="0" algn="ctr">
              <a:buNone/>
              <a:defRPr/>
            </a:pPr>
            <a:endParaRPr lang="el-GR" sz="2000" dirty="0">
              <a:latin typeface="Comic Sans MS" panose="030F0702030302020204" pitchFamily="66" charset="0"/>
            </a:endParaRPr>
          </a:p>
          <a:p>
            <a:pPr marL="0" indent="0" algn="ctr">
              <a:buNone/>
              <a:defRPr/>
            </a:pPr>
            <a:endParaRPr lang="en-US" sz="2000" dirty="0">
              <a:latin typeface="Comic Sans MS" panose="030F0702030302020204" pitchFamily="66" charset="0"/>
            </a:endParaRPr>
          </a:p>
          <a:p>
            <a:pPr marL="0" indent="0" algn="ctr">
              <a:buNone/>
              <a:defRPr/>
            </a:pPr>
            <a:endParaRPr lang="en-US" sz="2000" dirty="0">
              <a:latin typeface="Comic Sans MS" panose="030F0702030302020204" pitchFamily="66" charset="0"/>
            </a:endParaRPr>
          </a:p>
          <a:p>
            <a:pPr>
              <a:defRPr/>
            </a:pPr>
            <a:r>
              <a:rPr lang="el-GR" sz="2000" dirty="0">
                <a:latin typeface="Arial" panose="020B0604020202020204" pitchFamily="34" charset="0"/>
                <a:cs typeface="Arial" panose="020B0604020202020204" pitchFamily="34" charset="0"/>
              </a:rPr>
              <a:t>Δεν συστήνεται από την</a:t>
            </a:r>
            <a:r>
              <a:rPr lang="en-US" sz="2000" dirty="0">
                <a:latin typeface="Arial" panose="020B0604020202020204" pitchFamily="34" charset="0"/>
                <a:cs typeface="Arial" panose="020B0604020202020204" pitchFamily="34" charset="0"/>
              </a:rPr>
              <a:t> ESGE.</a:t>
            </a:r>
          </a:p>
          <a:p>
            <a:pPr>
              <a:defRPr/>
            </a:pPr>
            <a:r>
              <a:rPr lang="el-GR" sz="2000" dirty="0">
                <a:latin typeface="Arial" panose="020B0604020202020204" pitchFamily="34" charset="0"/>
                <a:cs typeface="Arial" panose="020B0604020202020204" pitchFamily="34" charset="0"/>
              </a:rPr>
              <a:t>  Σε ασθενείς που ήταν μη επαρκής ή δυσχερής η ενδοσκοπική αιμόσταση.</a:t>
            </a:r>
          </a:p>
          <a:p>
            <a:pPr marL="0" indent="0" eaLnBrk="1" hangingPunct="1">
              <a:buFont typeface="Arial" charset="0"/>
              <a:buNone/>
              <a:defRPr/>
            </a:pPr>
            <a:endParaRPr lang="en-GB" sz="3200" b="1" dirty="0">
              <a:latin typeface="Comic Sans MS" panose="030F0702030302020204" pitchFamily="66" charset="0"/>
            </a:endParaRPr>
          </a:p>
          <a:p>
            <a:pPr eaLnBrk="1" hangingPunct="1">
              <a:defRPr/>
            </a:pPr>
            <a:endParaRPr lang="en-GB" sz="3200" b="1" dirty="0">
              <a:latin typeface="Comic Sans MS" panose="030F0702030302020204" pitchFamily="66" charset="0"/>
            </a:endParaRPr>
          </a:p>
          <a:p>
            <a:pPr lvl="2" algn="r" eaLnBrk="1" hangingPunct="1">
              <a:defRPr/>
            </a:pPr>
            <a:r>
              <a:rPr lang="en-GB" sz="1100" dirty="0">
                <a:latin typeface="Arial" panose="020B0604020202020204" pitchFamily="34" charset="0"/>
                <a:cs typeface="Arial" panose="020B0604020202020204" pitchFamily="34" charset="0"/>
              </a:rPr>
              <a:t>Park SJ et al. </a:t>
            </a:r>
            <a:r>
              <a:rPr lang="en-GB" sz="1100" dirty="0" err="1">
                <a:latin typeface="Arial" panose="020B0604020202020204" pitchFamily="34" charset="0"/>
                <a:cs typeface="Arial" panose="020B0604020202020204" pitchFamily="34" charset="0"/>
              </a:rPr>
              <a:t>Gastrointest</a:t>
            </a:r>
            <a:r>
              <a:rPr lang="en-GB" sz="1100" dirty="0">
                <a:latin typeface="Arial" panose="020B0604020202020204" pitchFamily="34" charset="0"/>
                <a:cs typeface="Arial" panose="020B0604020202020204" pitchFamily="34" charset="0"/>
              </a:rPr>
              <a:t> </a:t>
            </a:r>
            <a:r>
              <a:rPr lang="en-GB" sz="1100" dirty="0" err="1">
                <a:latin typeface="Arial" panose="020B0604020202020204" pitchFamily="34" charset="0"/>
                <a:cs typeface="Arial" panose="020B0604020202020204" pitchFamily="34" charset="0"/>
              </a:rPr>
              <a:t>Endosc</a:t>
            </a:r>
            <a:r>
              <a:rPr lang="en-GB" sz="1100" dirty="0">
                <a:latin typeface="Arial" panose="020B0604020202020204" pitchFamily="34" charset="0"/>
                <a:cs typeface="Arial" panose="020B0604020202020204" pitchFamily="34" charset="0"/>
              </a:rPr>
              <a:t> 2011</a:t>
            </a:r>
            <a:endParaRPr lang="el-GR" sz="1100" dirty="0">
              <a:latin typeface="Arial" panose="020B0604020202020204" pitchFamily="34" charset="0"/>
              <a:cs typeface="Arial" panose="020B0604020202020204" pitchFamily="34" charset="0"/>
            </a:endParaRPr>
          </a:p>
          <a:p>
            <a:pPr lvl="2" algn="r" eaLnBrk="1" hangingPunct="1">
              <a:defRPr/>
            </a:pPr>
            <a:r>
              <a:rPr lang="en-US" sz="1100" dirty="0" err="1">
                <a:latin typeface="Arial" panose="020B0604020202020204" pitchFamily="34" charset="0"/>
                <a:cs typeface="Arial" panose="020B0604020202020204" pitchFamily="34" charset="0"/>
              </a:rPr>
              <a:t>Tsoi</a:t>
            </a:r>
            <a:r>
              <a:rPr lang="en-US" sz="1100" dirty="0">
                <a:latin typeface="Arial" panose="020B0604020202020204" pitchFamily="34" charset="0"/>
                <a:cs typeface="Arial" panose="020B0604020202020204" pitchFamily="34" charset="0"/>
              </a:rPr>
              <a:t> KK </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et al. J </a:t>
            </a:r>
            <a:r>
              <a:rPr lang="en-US" sz="1100" dirty="0" err="1">
                <a:latin typeface="Arial" panose="020B0604020202020204" pitchFamily="34" charset="0"/>
                <a:cs typeface="Arial" panose="020B0604020202020204" pitchFamily="34" charset="0"/>
              </a:rPr>
              <a:t>Gastroenterol</a:t>
            </a:r>
            <a:r>
              <a:rPr lang="en-US" sz="1100" dirty="0">
                <a:latin typeface="Arial" panose="020B0604020202020204" pitchFamily="34" charset="0"/>
                <a:cs typeface="Arial" panose="020B0604020202020204" pitchFamily="34" charset="0"/>
              </a:rPr>
              <a:t> </a:t>
            </a:r>
            <a:r>
              <a:rPr lang="en-US" sz="1100" dirty="0" err="1">
                <a:latin typeface="Arial" panose="020B0604020202020204" pitchFamily="34" charset="0"/>
                <a:cs typeface="Arial" panose="020B0604020202020204" pitchFamily="34" charset="0"/>
              </a:rPr>
              <a:t>Hepatol</a:t>
            </a:r>
            <a:r>
              <a:rPr lang="en-US" sz="1100" dirty="0">
                <a:latin typeface="Arial" panose="020B0604020202020204" pitchFamily="34" charset="0"/>
                <a:cs typeface="Arial" panose="020B0604020202020204" pitchFamily="34" charset="0"/>
              </a:rPr>
              <a:t>. 2011</a:t>
            </a:r>
          </a:p>
          <a:p>
            <a:pPr algn="r"/>
            <a:r>
              <a:rPr lang="en-US" sz="1100" dirty="0" err="1">
                <a:latin typeface="Arial" panose="020B0604020202020204" pitchFamily="34" charset="0"/>
                <a:cs typeface="Arial" panose="020B0604020202020204" pitchFamily="34" charset="0"/>
              </a:rPr>
              <a:t>Barkun</a:t>
            </a:r>
            <a:r>
              <a:rPr lang="en-US" sz="1100" dirty="0">
                <a:latin typeface="Arial" panose="020B0604020202020204" pitchFamily="34" charset="0"/>
                <a:cs typeface="Arial" panose="020B0604020202020204" pitchFamily="34" charset="0"/>
              </a:rPr>
              <a:t> AN et al. Ann Intern Med. 2010.</a:t>
            </a:r>
          </a:p>
          <a:p>
            <a:pPr algn="r"/>
            <a:r>
              <a:rPr lang="en-US" sz="1100" b="0" i="0" u="none" strike="noStrike" baseline="0" dirty="0" err="1">
                <a:solidFill>
                  <a:srgbClr val="231F20"/>
                </a:solidFill>
                <a:latin typeface="Arial" panose="020B0604020202020204" pitchFamily="34" charset="0"/>
                <a:cs typeface="Arial" panose="020B0604020202020204" pitchFamily="34" charset="0"/>
              </a:rPr>
              <a:t>Gralnek</a:t>
            </a:r>
            <a:r>
              <a:rPr lang="en-US" sz="1100" b="0" i="0" u="none" strike="noStrike" baseline="0" dirty="0">
                <a:solidFill>
                  <a:srgbClr val="231F20"/>
                </a:solidFill>
                <a:latin typeface="Arial" panose="020B0604020202020204" pitchFamily="34" charset="0"/>
                <a:cs typeface="Arial" panose="020B0604020202020204" pitchFamily="34" charset="0"/>
              </a:rPr>
              <a:t> Ian M et al. ESGE Guidelines. Endoscopy 2021; 53: 300–332</a:t>
            </a:r>
            <a:r>
              <a:rPr lang="en-US" sz="1100" b="0" i="0" u="none" strike="noStrike" baseline="0" dirty="0">
                <a:solidFill>
                  <a:srgbClr val="000000"/>
                </a:solidFill>
                <a:latin typeface="Arial" panose="020B0604020202020204" pitchFamily="34" charset="0"/>
                <a:cs typeface="Arial" panose="020B0604020202020204" pitchFamily="34" charset="0"/>
              </a:rPr>
              <a:t> </a:t>
            </a:r>
          </a:p>
          <a:p>
            <a:endParaRPr lang="el-GR" sz="1800" b="0" i="0" u="none" strike="noStrike" baseline="0" dirty="0">
              <a:solidFill>
                <a:srgbClr val="000000"/>
              </a:solidFill>
              <a:latin typeface="Meta Pro Light"/>
            </a:endParaRPr>
          </a:p>
          <a:p>
            <a:pPr lvl="2" algn="r" eaLnBrk="1" hangingPunct="1">
              <a:defRPr/>
            </a:pPr>
            <a:endParaRPr lang="en-US" sz="1100" dirty="0">
              <a:latin typeface="Comic Sans MS" panose="030F0702030302020204" pitchFamily="66"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DD2FD10-A908-2474-AEF5-6608B153D9E0}"/>
              </a:ext>
            </a:extLst>
          </p:cNvPr>
          <p:cNvSpPr>
            <a:spLocks noGrp="1"/>
          </p:cNvSpPr>
          <p:nvPr>
            <p:ph type="title"/>
          </p:nvPr>
        </p:nvSpPr>
        <p:spPr>
          <a:xfrm>
            <a:off x="457200" y="533400"/>
            <a:ext cx="8229600" cy="564672"/>
          </a:xfrm>
        </p:spPr>
        <p:txBody>
          <a:bodyPr>
            <a:normAutofit fontScale="90000"/>
          </a:bodyPr>
          <a:lstStyle/>
          <a:p>
            <a:pPr algn="ctr"/>
            <a:r>
              <a:rPr lang="el-GR" sz="3200" dirty="0">
                <a:latin typeface="Arial" panose="020B0604020202020204" pitchFamily="34" charset="0"/>
                <a:cs typeface="Arial" panose="020B0604020202020204" pitchFamily="34" charset="0"/>
              </a:rPr>
              <a:t>Ενδοσκοπική θεραπεία σε </a:t>
            </a:r>
            <a:r>
              <a:rPr lang="el-GR" sz="3200" dirty="0" err="1">
                <a:latin typeface="Arial" panose="020B0604020202020204" pitchFamily="34" charset="0"/>
                <a:cs typeface="Arial" panose="020B0604020202020204" pitchFamily="34" charset="0"/>
              </a:rPr>
              <a:t>κιρσική</a:t>
            </a:r>
            <a:r>
              <a:rPr lang="el-GR" sz="3200" dirty="0">
                <a:latin typeface="Arial" panose="020B0604020202020204" pitchFamily="34" charset="0"/>
                <a:cs typeface="Arial" panose="020B0604020202020204" pitchFamily="34" charset="0"/>
              </a:rPr>
              <a:t> αιμορραγία από κιρσούς οισοφάγου</a:t>
            </a:r>
          </a:p>
        </p:txBody>
      </p:sp>
      <p:sp>
        <p:nvSpPr>
          <p:cNvPr id="3" name="Θέση περιεχομένου 2">
            <a:extLst>
              <a:ext uri="{FF2B5EF4-FFF2-40B4-BE49-F238E27FC236}">
                <a16:creationId xmlns:a16="http://schemas.microsoft.com/office/drawing/2014/main" id="{F2545FBD-47E8-B398-9446-721D71D020AD}"/>
              </a:ext>
            </a:extLst>
          </p:cNvPr>
          <p:cNvSpPr>
            <a:spLocks noGrp="1"/>
          </p:cNvSpPr>
          <p:nvPr>
            <p:ph idx="1"/>
          </p:nvPr>
        </p:nvSpPr>
        <p:spPr>
          <a:xfrm>
            <a:off x="457200" y="1628800"/>
            <a:ext cx="8075240" cy="4695800"/>
          </a:xfrm>
        </p:spPr>
        <p:txBody>
          <a:bodyPr>
            <a:normAutofit/>
          </a:bodyPr>
          <a:lstStyle/>
          <a:p>
            <a:r>
              <a:rPr lang="el-GR" sz="2000" dirty="0">
                <a:latin typeface="Arial" panose="020B0604020202020204" pitchFamily="34" charset="0"/>
                <a:cs typeface="Arial" panose="020B0604020202020204" pitchFamily="34" charset="0"/>
              </a:rPr>
              <a:t>Α. </a:t>
            </a:r>
            <a:r>
              <a:rPr lang="el-GR" sz="2000" dirty="0" err="1">
                <a:latin typeface="Arial" panose="020B0604020202020204" pitchFamily="34" charset="0"/>
                <a:cs typeface="Arial" panose="020B0604020202020204" pitchFamily="34" charset="0"/>
              </a:rPr>
              <a:t>Κιρσορραγία</a:t>
            </a:r>
            <a:r>
              <a:rPr lang="el-GR" sz="2000" dirty="0">
                <a:latin typeface="Arial" panose="020B0604020202020204" pitchFamily="34" charset="0"/>
                <a:cs typeface="Arial" panose="020B0604020202020204" pitchFamily="34" charset="0"/>
              </a:rPr>
              <a:t> από οισοφαγικούς κιρσούς:</a:t>
            </a:r>
          </a:p>
          <a:p>
            <a:r>
              <a:rPr lang="el-GR"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i</a:t>
            </a:r>
            <a:r>
              <a:rPr lang="en-US" sz="2000" dirty="0">
                <a:latin typeface="Arial" panose="020B0604020202020204" pitchFamily="34" charset="0"/>
                <a:cs typeface="Arial" panose="020B0604020202020204" pitchFamily="34" charset="0"/>
              </a:rPr>
              <a:t>. </a:t>
            </a:r>
            <a:r>
              <a:rPr lang="el-GR" sz="2000" dirty="0">
                <a:solidFill>
                  <a:srgbClr val="FF0000"/>
                </a:solidFill>
                <a:latin typeface="Arial" panose="020B0604020202020204" pitchFamily="34" charset="0"/>
                <a:cs typeface="Arial" panose="020B0604020202020204" pitchFamily="34" charset="0"/>
              </a:rPr>
              <a:t>Ενδοσκοπική απολίνωση κιρσών </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Endoscopic variceal band ligation</a:t>
            </a:r>
            <a:r>
              <a:rPr lang="el-GR" sz="2000" dirty="0">
                <a:latin typeface="Arial" panose="020B0604020202020204" pitchFamily="34" charset="0"/>
                <a:cs typeface="Arial" panose="020B0604020202020204" pitchFamily="34" charset="0"/>
              </a:rPr>
              <a:t> - </a:t>
            </a:r>
            <a:r>
              <a:rPr lang="en-US" sz="2000" dirty="0">
                <a:latin typeface="Arial" panose="020B0604020202020204" pitchFamily="34" charset="0"/>
                <a:cs typeface="Arial" panose="020B0604020202020204" pitchFamily="34" charset="0"/>
              </a:rPr>
              <a:t>EVL)</a:t>
            </a:r>
            <a:r>
              <a:rPr lang="el-GR" sz="2000" dirty="0">
                <a:latin typeface="Arial" panose="020B0604020202020204" pitchFamily="34" charset="0"/>
                <a:cs typeface="Arial" panose="020B0604020202020204" pitchFamily="34" charset="0"/>
              </a:rPr>
              <a:t>.</a:t>
            </a:r>
          </a:p>
          <a:p>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ii. </a:t>
            </a:r>
            <a:r>
              <a:rPr lang="el-GR" sz="2000" dirty="0">
                <a:latin typeface="Arial" panose="020B0604020202020204" pitchFamily="34" charset="0"/>
                <a:cs typeface="Arial" panose="020B0604020202020204" pitchFamily="34" charset="0"/>
              </a:rPr>
              <a:t>Ενδοσκοπική </a:t>
            </a:r>
            <a:r>
              <a:rPr lang="el-GR" sz="2000" dirty="0" err="1">
                <a:latin typeface="Arial" panose="020B0604020202020204" pitchFamily="34" charset="0"/>
                <a:cs typeface="Arial" panose="020B0604020202020204" pitchFamily="34" charset="0"/>
              </a:rPr>
              <a:t>σκληροθεραπεία</a:t>
            </a:r>
            <a:r>
              <a:rPr lang="el-GR" sz="2000" dirty="0">
                <a:latin typeface="Arial" panose="020B0604020202020204" pitchFamily="34" charset="0"/>
                <a:cs typeface="Arial" panose="020B0604020202020204" pitchFamily="34" charset="0"/>
              </a:rPr>
              <a:t> : Αυξημένες επιπλοκές και κινδύνου υποτροπής. </a:t>
            </a:r>
          </a:p>
          <a:p>
            <a:r>
              <a:rPr lang="el-GR" sz="2000" dirty="0">
                <a:latin typeface="Arial" panose="020B0604020202020204" pitchFamily="34" charset="0"/>
                <a:cs typeface="Arial" panose="020B0604020202020204" pitchFamily="34" charset="0"/>
              </a:rPr>
              <a:t>Σε μετά από απολίνωση έλκη/ </a:t>
            </a:r>
            <a:r>
              <a:rPr lang="el-GR" sz="2000" dirty="0" err="1">
                <a:latin typeface="Arial" panose="020B0604020202020204" pitchFamily="34" charset="0"/>
                <a:cs typeface="Arial" panose="020B0604020202020204" pitchFamily="34" charset="0"/>
              </a:rPr>
              <a:t>ίνωση</a:t>
            </a:r>
            <a:r>
              <a:rPr lang="el-GR" sz="2000" dirty="0">
                <a:latin typeface="Arial" panose="020B0604020202020204" pitchFamily="34" charset="0"/>
                <a:cs typeface="Arial" panose="020B0604020202020204" pitchFamily="34" charset="0"/>
              </a:rPr>
              <a:t>.</a:t>
            </a:r>
          </a:p>
          <a:p>
            <a:r>
              <a:rPr lang="el-GR" sz="2000" dirty="0">
                <a:latin typeface="Arial" panose="020B0604020202020204" pitchFamily="34" charset="0"/>
                <a:cs typeface="Arial" panose="020B0604020202020204" pitchFamily="34" charset="0"/>
              </a:rPr>
              <a:t>Σε παιδιά που η δίοδος της συσκευής </a:t>
            </a:r>
            <a:r>
              <a:rPr lang="en-US" sz="2000" dirty="0">
                <a:latin typeface="Arial" panose="020B0604020202020204" pitchFamily="34" charset="0"/>
                <a:cs typeface="Arial" panose="020B0604020202020204" pitchFamily="34" charset="0"/>
              </a:rPr>
              <a:t>band </a:t>
            </a:r>
            <a:r>
              <a:rPr lang="en-US" sz="2000" dirty="0" err="1">
                <a:latin typeface="Arial" panose="020B0604020202020204" pitchFamily="34" charset="0"/>
                <a:cs typeface="Arial" panose="020B0604020202020204" pitchFamily="34" charset="0"/>
              </a:rPr>
              <a:t>ligator</a:t>
            </a:r>
            <a:r>
              <a:rPr lang="el-GR" sz="2000" dirty="0">
                <a:latin typeface="Arial" panose="020B0604020202020204" pitchFamily="34" charset="0"/>
                <a:cs typeface="Arial" panose="020B0604020202020204" pitchFamily="34" charset="0"/>
              </a:rPr>
              <a:t> δεν είναι δυνατή. </a:t>
            </a:r>
          </a:p>
          <a:p>
            <a:pPr algn="r"/>
            <a:endParaRPr lang="el-GR" dirty="0">
              <a:latin typeface="Arial" panose="020B0604020202020204" pitchFamily="34" charset="0"/>
              <a:cs typeface="Arial" panose="020B0604020202020204" pitchFamily="34" charset="0"/>
            </a:endParaRPr>
          </a:p>
          <a:p>
            <a:pPr algn="r"/>
            <a:r>
              <a:rPr lang="en-US" sz="1100" dirty="0">
                <a:latin typeface="Arial" panose="020B0604020202020204" pitchFamily="34" charset="0"/>
                <a:cs typeface="Arial" panose="020B0604020202020204" pitchFamily="34" charset="0"/>
              </a:rPr>
              <a:t>C R</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Lesmana</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et al. Updated APASL guidelines. Hepatol Int. 2025. 2025 Aug 31.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10.1007/s12072-025-10894-4</a:t>
            </a:r>
          </a:p>
          <a:p>
            <a:pPr algn="r"/>
            <a:r>
              <a:rPr lang="en-US" sz="1100" dirty="0" err="1">
                <a:latin typeface="Arial" panose="020B0604020202020204" pitchFamily="34" charset="0"/>
                <a:cs typeface="Arial" panose="020B0604020202020204" pitchFamily="34" charset="0"/>
              </a:rPr>
              <a:t>Gralnek</a:t>
            </a:r>
            <a:r>
              <a:rPr lang="en-US" sz="1100" dirty="0">
                <a:latin typeface="Arial" panose="020B0604020202020204" pitchFamily="34" charset="0"/>
                <a:cs typeface="Arial" panose="020B0604020202020204" pitchFamily="34" charset="0"/>
              </a:rPr>
              <a:t> IM et al. Endoscopy 2022; 54: 1094–1120</a:t>
            </a:r>
            <a:r>
              <a:rPr lang="en-US" sz="1300" dirty="0">
                <a:latin typeface="Arial" panose="020B0604020202020204" pitchFamily="34" charset="0"/>
                <a:cs typeface="Arial" panose="020B0604020202020204" pitchFamily="34" charset="0"/>
              </a:rPr>
              <a:t>.</a:t>
            </a:r>
            <a:endParaRPr lang="el-G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9455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748F11B-CDF2-B364-F4BA-246A7E0122B5}"/>
              </a:ext>
            </a:extLst>
          </p:cNvPr>
          <p:cNvSpPr>
            <a:spLocks noGrp="1"/>
          </p:cNvSpPr>
          <p:nvPr>
            <p:ph type="title"/>
          </p:nvPr>
        </p:nvSpPr>
        <p:spPr/>
        <p:txBody>
          <a:bodyPr/>
          <a:lstStyle/>
          <a:p>
            <a:endParaRPr lang="el-GR"/>
          </a:p>
        </p:txBody>
      </p:sp>
      <p:pic>
        <p:nvPicPr>
          <p:cNvPr id="5" name="Θέση περιεχομένου 4">
            <a:extLst>
              <a:ext uri="{FF2B5EF4-FFF2-40B4-BE49-F238E27FC236}">
                <a16:creationId xmlns:a16="http://schemas.microsoft.com/office/drawing/2014/main" id="{A254467D-7A6D-2124-E591-CBFDE3BC9BB3}"/>
              </a:ext>
            </a:extLst>
          </p:cNvPr>
          <p:cNvPicPr>
            <a:picLocks noGrp="1" noChangeAspect="1"/>
          </p:cNvPicPr>
          <p:nvPr>
            <p:ph idx="1"/>
          </p:nvPr>
        </p:nvPicPr>
        <p:blipFill>
          <a:blip r:embed="rId2"/>
          <a:srcRect l="37083" t="19268" r="26930" b="6910"/>
          <a:stretch>
            <a:fillRect/>
          </a:stretch>
        </p:blipFill>
        <p:spPr>
          <a:xfrm>
            <a:off x="1763688" y="205257"/>
            <a:ext cx="4603712" cy="5311975"/>
          </a:xfrm>
          <a:prstGeom prst="rect">
            <a:avLst/>
          </a:prstGeom>
        </p:spPr>
      </p:pic>
      <p:sp>
        <p:nvSpPr>
          <p:cNvPr id="4" name="TextBox 3">
            <a:extLst>
              <a:ext uri="{FF2B5EF4-FFF2-40B4-BE49-F238E27FC236}">
                <a16:creationId xmlns:a16="http://schemas.microsoft.com/office/drawing/2014/main" id="{377856DE-4A07-D3C4-D21D-4FFAA118DB54}"/>
              </a:ext>
            </a:extLst>
          </p:cNvPr>
          <p:cNvSpPr txBox="1"/>
          <p:nvPr/>
        </p:nvSpPr>
        <p:spPr>
          <a:xfrm>
            <a:off x="7020272" y="1988840"/>
            <a:ext cx="1872208" cy="523220"/>
          </a:xfrm>
          <a:prstGeom prst="rect">
            <a:avLst/>
          </a:prstGeom>
          <a:noFill/>
        </p:spPr>
        <p:txBody>
          <a:bodyPr wrap="square">
            <a:spAutoFit/>
          </a:bodyPr>
          <a:lstStyle/>
          <a:p>
            <a:r>
              <a:rPr lang="el-GR" sz="1400" dirty="0">
                <a:solidFill>
                  <a:srgbClr val="FF0000"/>
                </a:solidFill>
                <a:latin typeface="Arial" panose="020B0604020202020204" pitchFamily="34" charset="0"/>
                <a:cs typeface="Arial" panose="020B0604020202020204" pitchFamily="34" charset="0"/>
              </a:rPr>
              <a:t>Έγχυση </a:t>
            </a:r>
            <a:r>
              <a:rPr lang="en-US" sz="1400" dirty="0">
                <a:solidFill>
                  <a:srgbClr val="FF0000"/>
                </a:solidFill>
                <a:latin typeface="Arial" panose="020B0604020202020204" pitchFamily="34" charset="0"/>
                <a:cs typeface="Arial" panose="020B0604020202020204" pitchFamily="34" charset="0"/>
              </a:rPr>
              <a:t>cyanoacrylate </a:t>
            </a:r>
            <a:endParaRPr lang="el-GR" sz="1400" dirty="0">
              <a:solidFill>
                <a:srgbClr val="FF0000"/>
              </a:solidFill>
              <a:latin typeface="Arial" panose="020B0604020202020204" pitchFamily="34" charset="0"/>
              <a:cs typeface="Arial" panose="020B0604020202020204" pitchFamily="34" charset="0"/>
            </a:endParaRPr>
          </a:p>
        </p:txBody>
      </p:sp>
      <p:pic>
        <p:nvPicPr>
          <p:cNvPr id="7" name="Εικόνα 6">
            <a:extLst>
              <a:ext uri="{FF2B5EF4-FFF2-40B4-BE49-F238E27FC236}">
                <a16:creationId xmlns:a16="http://schemas.microsoft.com/office/drawing/2014/main" id="{E059FB91-8810-D6B9-D7E8-8B4757B85EC6}"/>
              </a:ext>
            </a:extLst>
          </p:cNvPr>
          <p:cNvPicPr>
            <a:picLocks noChangeAspect="1"/>
          </p:cNvPicPr>
          <p:nvPr/>
        </p:nvPicPr>
        <p:blipFill>
          <a:blip r:embed="rId3"/>
          <a:stretch>
            <a:fillRect/>
          </a:stretch>
        </p:blipFill>
        <p:spPr>
          <a:xfrm>
            <a:off x="611560" y="5892561"/>
            <a:ext cx="2036240" cy="377985"/>
          </a:xfrm>
          <a:prstGeom prst="rect">
            <a:avLst/>
          </a:prstGeom>
        </p:spPr>
      </p:pic>
      <p:sp>
        <p:nvSpPr>
          <p:cNvPr id="9" name="TextBox 8">
            <a:extLst>
              <a:ext uri="{FF2B5EF4-FFF2-40B4-BE49-F238E27FC236}">
                <a16:creationId xmlns:a16="http://schemas.microsoft.com/office/drawing/2014/main" id="{04C69A54-C3D0-FAEE-3899-E1BCCC12DAEA}"/>
              </a:ext>
            </a:extLst>
          </p:cNvPr>
          <p:cNvSpPr txBox="1"/>
          <p:nvPr/>
        </p:nvSpPr>
        <p:spPr>
          <a:xfrm>
            <a:off x="229816" y="2636911"/>
            <a:ext cx="2253952" cy="738664"/>
          </a:xfrm>
          <a:prstGeom prst="rect">
            <a:avLst/>
          </a:prstGeom>
          <a:noFill/>
        </p:spPr>
        <p:txBody>
          <a:bodyPr wrap="square">
            <a:spAutoFit/>
          </a:bodyPr>
          <a:lstStyle/>
          <a:p>
            <a:r>
              <a:rPr lang="el-GR" sz="1400" dirty="0">
                <a:solidFill>
                  <a:srgbClr val="FF0000"/>
                </a:solidFill>
                <a:latin typeface="Arial" panose="020B0604020202020204" pitchFamily="34" charset="0"/>
                <a:cs typeface="Arial" panose="020B0604020202020204" pitchFamily="34" charset="0"/>
              </a:rPr>
              <a:t>Έγχυση </a:t>
            </a:r>
            <a:r>
              <a:rPr lang="en-US" sz="1400" dirty="0">
                <a:solidFill>
                  <a:srgbClr val="FF0000"/>
                </a:solidFill>
                <a:latin typeface="Arial" panose="020B0604020202020204" pitchFamily="34" charset="0"/>
                <a:cs typeface="Arial" panose="020B0604020202020204" pitchFamily="34" charset="0"/>
              </a:rPr>
              <a:t>cyanoacrylate</a:t>
            </a:r>
            <a:r>
              <a:rPr lang="el-GR" sz="1400" dirty="0">
                <a:solidFill>
                  <a:srgbClr val="FF0000"/>
                </a:solidFill>
                <a:latin typeface="Arial" panose="020B0604020202020204" pitchFamily="34" charset="0"/>
                <a:cs typeface="Arial" panose="020B0604020202020204" pitchFamily="34" charset="0"/>
              </a:rPr>
              <a:t>, εναλλακτικά απολίνωση, θρομβίνη</a:t>
            </a:r>
            <a:r>
              <a:rPr lang="en-US" sz="1400" dirty="0">
                <a:solidFill>
                  <a:srgbClr val="FF0000"/>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D9CFDB85-81B0-A2C4-E2B9-1297E6CF81AE}"/>
              </a:ext>
            </a:extLst>
          </p:cNvPr>
          <p:cNvSpPr txBox="1"/>
          <p:nvPr/>
        </p:nvSpPr>
        <p:spPr>
          <a:xfrm>
            <a:off x="5933085" y="3284984"/>
            <a:ext cx="3103411" cy="954107"/>
          </a:xfrm>
          <a:prstGeom prst="rect">
            <a:avLst/>
          </a:prstGeom>
          <a:noFill/>
        </p:spPr>
        <p:txBody>
          <a:bodyPr wrap="square">
            <a:spAutoFit/>
          </a:bodyPr>
          <a:lstStyle/>
          <a:p>
            <a:r>
              <a:rPr lang="el-GR" sz="1400" dirty="0">
                <a:latin typeface="Arial" panose="020B0604020202020204" pitchFamily="34" charset="0"/>
                <a:cs typeface="Arial" panose="020B0604020202020204" pitchFamily="34" charset="0"/>
              </a:rPr>
              <a:t>Σε συνύπαρξη γαστρικών/ οισοφαγικών κιρσών : πρώτα αντιμετώπιση γαστρικών κιρσών (ακόμη και σε απουσία στιγμάτων). </a:t>
            </a:r>
          </a:p>
        </p:txBody>
      </p:sp>
      <p:sp>
        <p:nvSpPr>
          <p:cNvPr id="13" name="TextBox 12">
            <a:extLst>
              <a:ext uri="{FF2B5EF4-FFF2-40B4-BE49-F238E27FC236}">
                <a16:creationId xmlns:a16="http://schemas.microsoft.com/office/drawing/2014/main" id="{34ED9129-7D40-8153-49C6-92B1162D05AF}"/>
              </a:ext>
            </a:extLst>
          </p:cNvPr>
          <p:cNvSpPr txBox="1"/>
          <p:nvPr/>
        </p:nvSpPr>
        <p:spPr>
          <a:xfrm>
            <a:off x="3969598" y="6070185"/>
            <a:ext cx="4583430" cy="600164"/>
          </a:xfrm>
          <a:prstGeom prst="rect">
            <a:avLst/>
          </a:prstGeom>
          <a:noFill/>
        </p:spPr>
        <p:txBody>
          <a:bodyPr wrap="square">
            <a:spAutoFit/>
          </a:bodyPr>
          <a:lstStyle/>
          <a:p>
            <a:r>
              <a:rPr lang="en-US" sz="1100" dirty="0">
                <a:latin typeface="Arial" panose="020B0604020202020204" pitchFamily="34" charset="0"/>
                <a:cs typeface="Arial" panose="020B0604020202020204" pitchFamily="34" charset="0"/>
              </a:rPr>
              <a:t>C R A Lesmana et al. Updated APASL guidelines. Hepatol Int. 2025. 2025 Aug 31.  </a:t>
            </a:r>
            <a:r>
              <a:rPr lang="en-US" sz="1100" dirty="0" err="1">
                <a:latin typeface="Arial" panose="020B0604020202020204" pitchFamily="34" charset="0"/>
                <a:cs typeface="Arial" panose="020B0604020202020204" pitchFamily="34" charset="0"/>
              </a:rPr>
              <a:t>doi</a:t>
            </a:r>
            <a:r>
              <a:rPr lang="en-US" sz="1100" dirty="0">
                <a:latin typeface="Arial" panose="020B0604020202020204" pitchFamily="34" charset="0"/>
                <a:cs typeface="Arial" panose="020B0604020202020204" pitchFamily="34" charset="0"/>
              </a:rPr>
              <a:t>: 10.1007/s12072-025-10894-4</a:t>
            </a:r>
          </a:p>
          <a:p>
            <a:r>
              <a:rPr lang="en-US" sz="1100" dirty="0" err="1">
                <a:latin typeface="Arial" panose="020B0604020202020204" pitchFamily="34" charset="0"/>
                <a:cs typeface="Arial" panose="020B0604020202020204" pitchFamily="34" charset="0"/>
              </a:rPr>
              <a:t>Gralnek</a:t>
            </a:r>
            <a:r>
              <a:rPr lang="en-US" sz="1100" dirty="0">
                <a:latin typeface="Arial" panose="020B0604020202020204" pitchFamily="34" charset="0"/>
                <a:cs typeface="Arial" panose="020B0604020202020204" pitchFamily="34" charset="0"/>
              </a:rPr>
              <a:t> IM et al. Endoscopy 2022; 54: 1094–1120.</a:t>
            </a:r>
          </a:p>
        </p:txBody>
      </p:sp>
    </p:spTree>
    <p:extLst>
      <p:ext uri="{BB962C8B-B14F-4D97-AF65-F5344CB8AC3E}">
        <p14:creationId xmlns:p14="http://schemas.microsoft.com/office/powerpoint/2010/main" val="1444849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427A22-3D2D-0DE4-7F2B-B2FED06D2156}"/>
              </a:ext>
            </a:extLst>
          </p:cNvPr>
          <p:cNvSpPr>
            <a:spLocks noGrp="1"/>
          </p:cNvSpPr>
          <p:nvPr>
            <p:ph type="title"/>
          </p:nvPr>
        </p:nvSpPr>
        <p:spPr>
          <a:xfrm>
            <a:off x="457200" y="533400"/>
            <a:ext cx="8229600" cy="951384"/>
          </a:xfrm>
        </p:spPr>
        <p:txBody>
          <a:bodyPr>
            <a:normAutofit fontScale="90000"/>
          </a:bodyPr>
          <a:lstStyle/>
          <a:p>
            <a:pPr algn="ctr"/>
            <a:r>
              <a:rPr lang="el-GR" sz="3200" dirty="0">
                <a:latin typeface="Arial" panose="020B0604020202020204" pitchFamily="34" charset="0"/>
                <a:cs typeface="Arial" panose="020B0604020202020204" pitchFamily="34" charset="0"/>
              </a:rPr>
              <a:t>Οξεία Αιμορραγία ανώτερου πεπτικού (ΑΑΑ)- ενδοσκόπηση </a:t>
            </a:r>
          </a:p>
        </p:txBody>
      </p:sp>
      <p:sp>
        <p:nvSpPr>
          <p:cNvPr id="3" name="Θέση περιεχομένου 2">
            <a:extLst>
              <a:ext uri="{FF2B5EF4-FFF2-40B4-BE49-F238E27FC236}">
                <a16:creationId xmlns:a16="http://schemas.microsoft.com/office/drawing/2014/main" id="{66F32E44-F830-984D-CA75-B4BB3C315D4E}"/>
              </a:ext>
            </a:extLst>
          </p:cNvPr>
          <p:cNvSpPr>
            <a:spLocks noGrp="1"/>
          </p:cNvSpPr>
          <p:nvPr>
            <p:ph idx="1"/>
          </p:nvPr>
        </p:nvSpPr>
        <p:spPr>
          <a:xfrm>
            <a:off x="457200" y="1847088"/>
            <a:ext cx="8229600" cy="4477512"/>
          </a:xfrm>
        </p:spPr>
        <p:txBody>
          <a:bodyPr>
            <a:noAutofit/>
          </a:bodyPr>
          <a:lstStyle/>
          <a:p>
            <a:r>
              <a:rPr lang="en-US" sz="2000" dirty="0">
                <a:latin typeface="Arial" panose="020B0604020202020204" pitchFamily="34" charset="0"/>
                <a:cs typeface="Arial" panose="020B0604020202020204" pitchFamily="34" charset="0"/>
              </a:rPr>
              <a:t>M</a:t>
            </a:r>
            <a:r>
              <a:rPr lang="el-GR" sz="2000" dirty="0" err="1">
                <a:latin typeface="Arial" panose="020B0604020202020204" pitchFamily="34" charset="0"/>
                <a:cs typeface="Arial" panose="020B0604020202020204" pitchFamily="34" charset="0"/>
              </a:rPr>
              <a:t>εγαλύτερο</a:t>
            </a:r>
            <a:r>
              <a:rPr lang="el-GR" sz="2000" dirty="0">
                <a:latin typeface="Arial" panose="020B0604020202020204" pitchFamily="34" charset="0"/>
                <a:cs typeface="Arial" panose="020B0604020202020204" pitchFamily="34" charset="0"/>
              </a:rPr>
              <a:t> ποσοστό αιμορραγιών από ανώτερο πεπτικό</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μη </a:t>
            </a:r>
            <a:r>
              <a:rPr lang="el-GR" sz="2000" dirty="0" err="1">
                <a:latin typeface="Arial" panose="020B0604020202020204" pitchFamily="34" charset="0"/>
                <a:cs typeface="Arial" panose="020B0604020202020204" pitchFamily="34" charset="0"/>
              </a:rPr>
              <a:t>κιρσική</a:t>
            </a:r>
            <a:r>
              <a:rPr lang="el-GR" sz="2000" dirty="0">
                <a:latin typeface="Arial" panose="020B0604020202020204" pitchFamily="34" charset="0"/>
                <a:cs typeface="Arial" panose="020B0604020202020204" pitchFamily="34" charset="0"/>
              </a:rPr>
              <a:t> αιμορραγία)</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αυτόματη επίσχεση (80%).</a:t>
            </a:r>
          </a:p>
          <a:p>
            <a:endParaRPr lang="en-US"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Στόχοι ενδοσκόπησης:</a:t>
            </a:r>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Ανεύρεση αιτίου αιμορραγίας.</a:t>
            </a:r>
          </a:p>
          <a:p>
            <a:r>
              <a:rPr lang="el-GR" sz="2000" dirty="0">
                <a:latin typeface="Arial" panose="020B0604020202020204" pitchFamily="34" charset="0"/>
                <a:cs typeface="Arial" panose="020B0604020202020204" pitchFamily="34" charset="0"/>
              </a:rPr>
              <a:t>- Επίσχεση αιμορραγίας.</a:t>
            </a:r>
          </a:p>
          <a:p>
            <a:r>
              <a:rPr lang="el-GR" sz="2000" dirty="0">
                <a:latin typeface="Arial" panose="020B0604020202020204" pitchFamily="34" charset="0"/>
                <a:cs typeface="Arial" panose="020B0604020202020204" pitchFamily="34" charset="0"/>
              </a:rPr>
              <a:t>- Πρόληψη υποτροπής. </a:t>
            </a:r>
          </a:p>
          <a:p>
            <a:endParaRPr lang="el-GR" sz="2000" dirty="0">
              <a:latin typeface="Arial" panose="020B0604020202020204" pitchFamily="34" charset="0"/>
              <a:cs typeface="Arial" panose="020B0604020202020204" pitchFamily="34" charset="0"/>
            </a:endParaRPr>
          </a:p>
          <a:p>
            <a:pPr algn="r"/>
            <a:r>
              <a:rPr lang="en-US" sz="1100" dirty="0">
                <a:latin typeface="Arial" panose="020B0604020202020204" pitchFamily="34" charset="0"/>
                <a:cs typeface="Arial" panose="020B0604020202020204" pitchFamily="34" charset="0"/>
              </a:rPr>
              <a:t>Kwan I, et </a:t>
            </a:r>
            <a:r>
              <a:rPr lang="en-US" sz="1100" dirty="0" err="1">
                <a:latin typeface="Arial" panose="020B0604020202020204" pitchFamily="34" charset="0"/>
                <a:cs typeface="Arial" panose="020B0604020202020204" pitchFamily="34" charset="0"/>
              </a:rPr>
              <a:t>al.Cochrane</a:t>
            </a:r>
            <a:r>
              <a:rPr lang="en-US" sz="1100" dirty="0">
                <a:latin typeface="Arial" panose="020B0604020202020204" pitchFamily="34" charset="0"/>
                <a:cs typeface="Arial" panose="020B0604020202020204" pitchFamily="34" charset="0"/>
              </a:rPr>
              <a:t> Database Syst Rev 2014; 2014: CD002245</a:t>
            </a:r>
            <a:r>
              <a:rPr lang="el-GR" sz="1100" dirty="0">
                <a:latin typeface="Arial" panose="020B0604020202020204" pitchFamily="34" charset="0"/>
                <a:cs typeface="Arial" panose="020B0604020202020204" pitchFamily="34" charset="0"/>
              </a:rPr>
              <a:t>.</a:t>
            </a:r>
          </a:p>
          <a:p>
            <a:pPr algn="r"/>
            <a:r>
              <a:rPr lang="en-US" sz="1100" dirty="0">
                <a:latin typeface="Arial" panose="020B0604020202020204" pitchFamily="34" charset="0"/>
                <a:cs typeface="Arial" panose="020B0604020202020204" pitchFamily="34" charset="0"/>
              </a:rPr>
              <a:t>Ah Young Lee, Joo Young Cho</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World J Gastroenterol 2024 April 21; 30(15): 2087-2090</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052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8142BA-F970-6B78-B5BD-C05DFC315FD1}"/>
              </a:ext>
            </a:extLst>
          </p:cNvPr>
          <p:cNvSpPr>
            <a:spLocks noGrp="1"/>
          </p:cNvSpPr>
          <p:nvPr>
            <p:ph type="title"/>
          </p:nvPr>
        </p:nvSpPr>
        <p:spPr>
          <a:xfrm>
            <a:off x="611560" y="417160"/>
            <a:ext cx="8229600" cy="1143000"/>
          </a:xfrm>
        </p:spPr>
        <p:txBody>
          <a:bodyPr>
            <a:normAutofit fontScale="90000"/>
          </a:bodyPr>
          <a:lstStyle/>
          <a:p>
            <a:pPr algn="ctr"/>
            <a:r>
              <a:rPr lang="el-GR" sz="3200" dirty="0">
                <a:latin typeface="Arial" panose="020B0604020202020204" pitchFamily="34" charset="0"/>
                <a:cs typeface="Arial" panose="020B0604020202020204" pitchFamily="34" charset="0"/>
              </a:rPr>
              <a:t>Αιμορραγία από Οισοφαγικούς/γαστρικούς κιρσούς</a:t>
            </a:r>
            <a:r>
              <a:rPr lang="en-US" sz="3200" dirty="0">
                <a:latin typeface="Arial" panose="020B0604020202020204" pitchFamily="34" charset="0"/>
                <a:cs typeface="Arial" panose="020B0604020202020204" pitchFamily="34" charset="0"/>
              </a:rPr>
              <a:t>:</a:t>
            </a:r>
            <a:br>
              <a:rPr lang="el-GR" sz="3200" dirty="0">
                <a:latin typeface="Arial" panose="020B0604020202020204" pitchFamily="34" charset="0"/>
                <a:cs typeface="Arial" panose="020B0604020202020204" pitchFamily="34" charset="0"/>
              </a:rPr>
            </a:br>
            <a:r>
              <a:rPr lang="el-GR" sz="3200" dirty="0">
                <a:latin typeface="Arial" panose="020B0604020202020204" pitchFamily="34" charset="0"/>
                <a:cs typeface="Arial" panose="020B0604020202020204" pitchFamily="34" charset="0"/>
              </a:rPr>
              <a:t>Επιτυχής θεραπεία</a:t>
            </a:r>
          </a:p>
        </p:txBody>
      </p:sp>
      <p:sp>
        <p:nvSpPr>
          <p:cNvPr id="3" name="Θέση περιεχομένου 2">
            <a:extLst>
              <a:ext uri="{FF2B5EF4-FFF2-40B4-BE49-F238E27FC236}">
                <a16:creationId xmlns:a16="http://schemas.microsoft.com/office/drawing/2014/main" id="{E3B87663-1CB5-172D-841E-9C1AD0D6B062}"/>
              </a:ext>
            </a:extLst>
          </p:cNvPr>
          <p:cNvSpPr>
            <a:spLocks noGrp="1"/>
          </p:cNvSpPr>
          <p:nvPr>
            <p:ph idx="1"/>
          </p:nvPr>
        </p:nvSpPr>
        <p:spPr/>
        <p:txBody>
          <a:bodyPr>
            <a:normAutofit/>
          </a:bodyPr>
          <a:lstStyle/>
          <a:p>
            <a:r>
              <a:rPr lang="en-US" sz="2000" dirty="0">
                <a:solidFill>
                  <a:srgbClr val="FF0000"/>
                </a:solidFill>
                <a:latin typeface="Arial" panose="020B0604020202020204" pitchFamily="34" charset="0"/>
                <a:cs typeface="Arial" panose="020B0604020202020204" pitchFamily="34" charset="0"/>
              </a:rPr>
              <a:t>A. </a:t>
            </a:r>
            <a:r>
              <a:rPr lang="el-GR" sz="2000" dirty="0">
                <a:solidFill>
                  <a:srgbClr val="FF0000"/>
                </a:solidFill>
                <a:latin typeface="Arial" panose="020B0604020202020204" pitchFamily="34" charset="0"/>
                <a:cs typeface="Arial" panose="020B0604020202020204" pitchFamily="34" charset="0"/>
              </a:rPr>
              <a:t>Χαμηλός κίνδυνος υποτροπής αιμορραγίας</a:t>
            </a:r>
            <a:r>
              <a:rPr lang="en-US" sz="2000" dirty="0">
                <a:solidFill>
                  <a:srgbClr val="FF0000"/>
                </a:solidFill>
                <a:latin typeface="Arial" panose="020B0604020202020204" pitchFamily="34" charset="0"/>
                <a:cs typeface="Arial" panose="020B0604020202020204" pitchFamily="34" charset="0"/>
              </a:rPr>
              <a:t>: </a:t>
            </a:r>
            <a:endParaRPr lang="el-GR" sz="2000" dirty="0">
              <a:solidFill>
                <a:srgbClr val="FF0000"/>
              </a:solidFill>
              <a:latin typeface="Arial" panose="020B0604020202020204" pitchFamily="34" charset="0"/>
              <a:cs typeface="Arial" panose="020B0604020202020204" pitchFamily="34" charset="0"/>
            </a:endParaRPr>
          </a:p>
          <a:p>
            <a:endParaRPr lang="el-GR" sz="2000" dirty="0">
              <a:solidFill>
                <a:srgbClr val="FF0000"/>
              </a:solidFill>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Συνέχιση </a:t>
            </a:r>
            <a:r>
              <a:rPr lang="el-GR" sz="2000" dirty="0" err="1">
                <a:latin typeface="Arial" panose="020B0604020202020204" pitchFamily="34" charset="0"/>
                <a:cs typeface="Arial" panose="020B0604020202020204" pitchFamily="34" charset="0"/>
              </a:rPr>
              <a:t>αγγειοσυσπαστικών</a:t>
            </a:r>
            <a:r>
              <a:rPr lang="el-GR" sz="2000" dirty="0">
                <a:latin typeface="Arial" panose="020B0604020202020204" pitchFamily="34" charset="0"/>
                <a:cs typeface="Arial" panose="020B0604020202020204" pitchFamily="34" charset="0"/>
              </a:rPr>
              <a:t> έως και 5 ημέρες και μετά έναρξη NSBB</a:t>
            </a:r>
          </a:p>
          <a:p>
            <a:r>
              <a:rPr lang="el-GR" sz="2000" dirty="0">
                <a:latin typeface="Arial" panose="020B0604020202020204" pitchFamily="34" charset="0"/>
                <a:cs typeface="Arial" panose="020B0604020202020204" pitchFamily="34" charset="0"/>
              </a:rPr>
              <a:t>Προγραμματισμός ενδοσκόπησης </a:t>
            </a:r>
            <a:r>
              <a:rPr lang="el-GR" sz="2000" dirty="0" err="1">
                <a:latin typeface="Arial" panose="020B0604020202020204" pitchFamily="34" charset="0"/>
                <a:cs typeface="Arial" panose="020B0604020202020204" pitchFamily="34" charset="0"/>
              </a:rPr>
              <a:t>follow</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up</a:t>
            </a:r>
            <a:r>
              <a:rPr lang="el-GR" sz="2000" dirty="0">
                <a:latin typeface="Arial" panose="020B0604020202020204" pitchFamily="34" charset="0"/>
                <a:cs typeface="Arial" panose="020B0604020202020204" pitchFamily="34" charset="0"/>
              </a:rPr>
              <a:t> εντός 1- 4 εβδομάδων για</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επανάληψη EBL</a:t>
            </a:r>
          </a:p>
          <a:p>
            <a:endParaRPr lang="el-GR" sz="2000" dirty="0">
              <a:latin typeface="Arial" panose="020B0604020202020204" pitchFamily="34" charset="0"/>
              <a:cs typeface="Arial" panose="020B0604020202020204" pitchFamily="34" charset="0"/>
            </a:endParaRPr>
          </a:p>
          <a:p>
            <a:r>
              <a:rPr lang="en-US" sz="2000" dirty="0">
                <a:solidFill>
                  <a:srgbClr val="FF0000"/>
                </a:solidFill>
                <a:latin typeface="Arial" panose="020B0604020202020204" pitchFamily="34" charset="0"/>
                <a:cs typeface="Arial" panose="020B0604020202020204" pitchFamily="34" charset="0"/>
              </a:rPr>
              <a:t>B. </a:t>
            </a:r>
            <a:r>
              <a:rPr lang="el-GR" sz="2000" dirty="0">
                <a:solidFill>
                  <a:srgbClr val="FF0000"/>
                </a:solidFill>
                <a:latin typeface="Arial" panose="020B0604020202020204" pitchFamily="34" charset="0"/>
                <a:cs typeface="Arial" panose="020B0604020202020204" pitchFamily="34" charset="0"/>
              </a:rPr>
              <a:t>Υψηλός κίνδυνος υποτροπής αιμορραγίας</a:t>
            </a:r>
            <a:r>
              <a:rPr lang="en-US" sz="2000" dirty="0">
                <a:solidFill>
                  <a:srgbClr val="FF0000"/>
                </a:solidFill>
                <a:latin typeface="Arial" panose="020B0604020202020204" pitchFamily="34" charset="0"/>
                <a:cs typeface="Arial" panose="020B0604020202020204" pitchFamily="34" charset="0"/>
              </a:rPr>
              <a:t>: </a:t>
            </a:r>
            <a:endParaRPr lang="el-GR" sz="2000" dirty="0">
              <a:solidFill>
                <a:srgbClr val="FF0000"/>
              </a:solidFill>
              <a:latin typeface="Arial" panose="020B0604020202020204" pitchFamily="34" charset="0"/>
              <a:cs typeface="Arial" panose="020B0604020202020204" pitchFamily="34" charset="0"/>
            </a:endParaRP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TIPS εντός 72 ωρών</a:t>
            </a:r>
          </a:p>
        </p:txBody>
      </p:sp>
      <p:pic>
        <p:nvPicPr>
          <p:cNvPr id="5" name="Εικόνα 4">
            <a:extLst>
              <a:ext uri="{FF2B5EF4-FFF2-40B4-BE49-F238E27FC236}">
                <a16:creationId xmlns:a16="http://schemas.microsoft.com/office/drawing/2014/main" id="{E6443481-9E39-B53F-68CB-3D5CABA140D2}"/>
              </a:ext>
            </a:extLst>
          </p:cNvPr>
          <p:cNvPicPr>
            <a:picLocks noChangeAspect="1"/>
          </p:cNvPicPr>
          <p:nvPr/>
        </p:nvPicPr>
        <p:blipFill>
          <a:blip r:embed="rId3"/>
          <a:srcRect l="57875" t="54200" r="23226" b="34600"/>
          <a:stretch>
            <a:fillRect/>
          </a:stretch>
        </p:blipFill>
        <p:spPr>
          <a:xfrm>
            <a:off x="5269180" y="5181600"/>
            <a:ext cx="3429000" cy="1143000"/>
          </a:xfrm>
          <a:prstGeom prst="rect">
            <a:avLst/>
          </a:prstGeom>
        </p:spPr>
      </p:pic>
      <p:sp>
        <p:nvSpPr>
          <p:cNvPr id="6" name="TextBox 5">
            <a:extLst>
              <a:ext uri="{FF2B5EF4-FFF2-40B4-BE49-F238E27FC236}">
                <a16:creationId xmlns:a16="http://schemas.microsoft.com/office/drawing/2014/main" id="{15468043-1C9A-417D-C4FA-5A672F47117B}"/>
              </a:ext>
            </a:extLst>
          </p:cNvPr>
          <p:cNvSpPr txBox="1"/>
          <p:nvPr/>
        </p:nvSpPr>
        <p:spPr>
          <a:xfrm>
            <a:off x="571475" y="6043940"/>
            <a:ext cx="4583430" cy="261610"/>
          </a:xfrm>
          <a:prstGeom prst="rect">
            <a:avLst/>
          </a:prstGeom>
          <a:noFill/>
        </p:spPr>
        <p:txBody>
          <a:bodyPr wrap="square">
            <a:spAutoFit/>
          </a:bodyPr>
          <a:lstStyle/>
          <a:p>
            <a:pPr algn="r"/>
            <a:r>
              <a:rPr lang="en-US" sz="1100" dirty="0">
                <a:latin typeface="Arial" panose="020B0604020202020204" pitchFamily="34" charset="0"/>
                <a:cs typeface="Arial" panose="020B0604020202020204" pitchFamily="34" charset="0"/>
              </a:rPr>
              <a:t>Kaplan DE, et al. Hepatology. 2024 May 1;79(5):1180-1211. </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966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A5BABC8-E69D-8029-8954-6AAF72E43104}"/>
              </a:ext>
            </a:extLst>
          </p:cNvPr>
          <p:cNvSpPr>
            <a:spLocks noGrp="1"/>
          </p:cNvSpPr>
          <p:nvPr>
            <p:ph type="title"/>
          </p:nvPr>
        </p:nvSpPr>
        <p:spPr/>
        <p:txBody>
          <a:bodyPr>
            <a:normAutofit/>
          </a:bodyPr>
          <a:lstStyle/>
          <a:p>
            <a:pPr algn="ctr"/>
            <a:r>
              <a:rPr lang="el-GR" sz="3200" dirty="0">
                <a:latin typeface="Arial" panose="020B0604020202020204" pitchFamily="34" charset="0"/>
                <a:cs typeface="Arial" panose="020B0604020202020204" pitchFamily="34" charset="0"/>
              </a:rPr>
              <a:t>Αιμορραγία από κιρσούς:</a:t>
            </a:r>
            <a:br>
              <a:rPr lang="el-GR" sz="3200" dirty="0">
                <a:latin typeface="Arial" panose="020B0604020202020204" pitchFamily="34" charset="0"/>
                <a:cs typeface="Arial" panose="020B0604020202020204" pitchFamily="34" charset="0"/>
              </a:rPr>
            </a:br>
            <a:r>
              <a:rPr lang="el-GR" sz="3200" dirty="0">
                <a:latin typeface="Arial" panose="020B0604020202020204" pitchFamily="34" charset="0"/>
                <a:cs typeface="Arial" panose="020B0604020202020204" pitchFamily="34" charset="0"/>
              </a:rPr>
              <a:t>Εμμένουσα αιμορραγία</a:t>
            </a:r>
            <a:r>
              <a:rPr lang="en-US" sz="3200" dirty="0">
                <a:latin typeface="Arial" panose="020B0604020202020204" pitchFamily="34" charset="0"/>
                <a:cs typeface="Arial" panose="020B0604020202020204" pitchFamily="34" charset="0"/>
              </a:rPr>
              <a:t>/ </a:t>
            </a:r>
            <a:r>
              <a:rPr lang="el-GR" sz="3200" dirty="0">
                <a:latin typeface="Arial" panose="020B0604020202020204" pitchFamily="34" charset="0"/>
                <a:cs typeface="Arial" panose="020B0604020202020204" pitchFamily="34" charset="0"/>
              </a:rPr>
              <a:t>Υποτροπή</a:t>
            </a:r>
          </a:p>
        </p:txBody>
      </p:sp>
      <p:sp>
        <p:nvSpPr>
          <p:cNvPr id="3" name="Θέση περιεχομένου 2">
            <a:extLst>
              <a:ext uri="{FF2B5EF4-FFF2-40B4-BE49-F238E27FC236}">
                <a16:creationId xmlns:a16="http://schemas.microsoft.com/office/drawing/2014/main" id="{92232A68-55CC-F186-B211-A8E325FD60FE}"/>
              </a:ext>
            </a:extLst>
          </p:cNvPr>
          <p:cNvSpPr>
            <a:spLocks noGrp="1"/>
          </p:cNvSpPr>
          <p:nvPr>
            <p:ph idx="1"/>
          </p:nvPr>
        </p:nvSpPr>
        <p:spPr/>
        <p:txBody>
          <a:bodyPr>
            <a:noAutofit/>
          </a:bodyPr>
          <a:lstStyle/>
          <a:p>
            <a:r>
              <a:rPr lang="en-US" sz="2000" dirty="0">
                <a:solidFill>
                  <a:srgbClr val="FF0000"/>
                </a:solidFill>
                <a:latin typeface="Arial" panose="020B0604020202020204" pitchFamily="34" charset="0"/>
                <a:cs typeface="Arial" panose="020B0604020202020204" pitchFamily="34" charset="0"/>
              </a:rPr>
              <a:t>A. </a:t>
            </a:r>
            <a:r>
              <a:rPr lang="el-GR" sz="2000" dirty="0">
                <a:solidFill>
                  <a:srgbClr val="FF0000"/>
                </a:solidFill>
                <a:latin typeface="Arial" panose="020B0604020202020204" pitchFamily="34" charset="0"/>
                <a:cs typeface="Arial" panose="020B0604020202020204" pitchFamily="34" charset="0"/>
              </a:rPr>
              <a:t>Εμμένουσα αιμορραγία:</a:t>
            </a:r>
          </a:p>
          <a:p>
            <a:r>
              <a:rPr lang="el-GR" sz="2000" dirty="0">
                <a:latin typeface="Arial" panose="020B0604020202020204" pitchFamily="34" charset="0"/>
                <a:cs typeface="Arial" panose="020B0604020202020204" pitchFamily="34" charset="0"/>
              </a:rPr>
              <a:t>Επείγουσα </a:t>
            </a:r>
            <a:r>
              <a:rPr lang="el-GR" sz="2000" dirty="0" err="1">
                <a:latin typeface="Arial" panose="020B0604020202020204" pitchFamily="34" charset="0"/>
                <a:cs typeface="Arial" panose="020B0604020202020204" pitchFamily="34" charset="0"/>
              </a:rPr>
              <a:t>Rescue</a:t>
            </a:r>
            <a:r>
              <a:rPr lang="el-GR" sz="2000" dirty="0">
                <a:latin typeface="Arial" panose="020B0604020202020204" pitchFamily="34" charset="0"/>
                <a:cs typeface="Arial" panose="020B0604020202020204" pitchFamily="34" charset="0"/>
              </a:rPr>
              <a:t> </a:t>
            </a:r>
            <a:r>
              <a:rPr lang="el-GR" sz="2000" dirty="0" err="1">
                <a:latin typeface="Arial" panose="020B0604020202020204" pitchFamily="34" charset="0"/>
                <a:cs typeface="Arial" panose="020B0604020202020204" pitchFamily="34" charset="0"/>
              </a:rPr>
              <a:t>πυλαιοσυστηματική</a:t>
            </a:r>
            <a:r>
              <a:rPr lang="el-GR" sz="2000" dirty="0">
                <a:latin typeface="Arial" panose="020B0604020202020204" pitchFamily="34" charset="0"/>
                <a:cs typeface="Arial" panose="020B0604020202020204" pitchFamily="34" charset="0"/>
              </a:rPr>
              <a:t> αναστόμωση TIPS ή BRTO - </a:t>
            </a:r>
            <a:r>
              <a:rPr lang="en-US" sz="2000" dirty="0">
                <a:latin typeface="Arial" panose="020B0604020202020204" pitchFamily="34" charset="0"/>
                <a:cs typeface="Arial" panose="020B0604020202020204" pitchFamily="34" charset="0"/>
              </a:rPr>
              <a:t>balloon-occluded retrograde transvenous obliteration </a:t>
            </a:r>
            <a:r>
              <a:rPr lang="el-GR" sz="2000" dirty="0">
                <a:latin typeface="Arial" panose="020B0604020202020204" pitchFamily="34" charset="0"/>
                <a:cs typeface="Arial" panose="020B0604020202020204" pitchFamily="34" charset="0"/>
              </a:rPr>
              <a:t>(γαστρικοί κιρσοί).</a:t>
            </a:r>
          </a:p>
          <a:p>
            <a:r>
              <a:rPr lang="el-GR" sz="2000" dirty="0">
                <a:latin typeface="Arial" panose="020B0604020202020204" pitchFamily="34" charset="0"/>
                <a:cs typeface="Arial" panose="020B0604020202020204" pitchFamily="34" charset="0"/>
              </a:rPr>
              <a:t>Προσωρινό μέτρο: </a:t>
            </a:r>
            <a:r>
              <a:rPr lang="el-GR" sz="2000" dirty="0" err="1">
                <a:latin typeface="Arial" panose="020B0604020202020204" pitchFamily="34" charset="0"/>
                <a:cs typeface="Arial" panose="020B0604020202020204" pitchFamily="34" charset="0"/>
              </a:rPr>
              <a:t>Stent</a:t>
            </a:r>
            <a:r>
              <a:rPr lang="el-GR" sz="2000" dirty="0">
                <a:latin typeface="Arial" panose="020B0604020202020204" pitchFamily="34" charset="0"/>
                <a:cs typeface="Arial" panose="020B0604020202020204" pitchFamily="34" charset="0"/>
              </a:rPr>
              <a:t> οισοφάγου (</a:t>
            </a:r>
            <a:r>
              <a:rPr lang="en-US" sz="2000" dirty="0">
                <a:latin typeface="Arial" panose="020B0604020202020204" pitchFamily="34" charset="0"/>
                <a:cs typeface="Arial" panose="020B0604020202020204" pitchFamily="34" charset="0"/>
              </a:rPr>
              <a:t>SEMS)</a:t>
            </a:r>
            <a:r>
              <a:rPr lang="el-GR" sz="2000" dirty="0">
                <a:latin typeface="Arial" panose="020B0604020202020204" pitchFamily="34" charset="0"/>
                <a:cs typeface="Arial" panose="020B0604020202020204" pitchFamily="34" charset="0"/>
              </a:rPr>
              <a:t> ή </a:t>
            </a:r>
            <a:r>
              <a:rPr lang="el-GR" sz="2000" dirty="0" err="1">
                <a:latin typeface="Arial" panose="020B0604020202020204" pitchFamily="34" charset="0"/>
                <a:cs typeface="Arial" panose="020B0604020202020204" pitchFamily="34" charset="0"/>
              </a:rPr>
              <a:t>balloon</a:t>
            </a:r>
            <a:r>
              <a:rPr lang="el-GR" sz="2000" dirty="0">
                <a:latin typeface="Arial" panose="020B0604020202020204" pitchFamily="34" charset="0"/>
                <a:cs typeface="Arial" panose="020B0604020202020204" pitchFamily="34" charset="0"/>
              </a:rPr>
              <a:t> ταμποναρίσματος που ακολουθείται από TIPS</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ή BRTO (γαστρικοί κιρσοί).</a:t>
            </a:r>
            <a:endParaRPr lang="en-US" sz="2000" dirty="0">
              <a:latin typeface="Arial" panose="020B0604020202020204" pitchFamily="34" charset="0"/>
              <a:cs typeface="Arial" panose="020B0604020202020204" pitchFamily="34" charset="0"/>
            </a:endParaRPr>
          </a:p>
          <a:p>
            <a:r>
              <a:rPr lang="el-GR" sz="2000" dirty="0">
                <a:solidFill>
                  <a:srgbClr val="FF0000"/>
                </a:solidFill>
                <a:latin typeface="Arial" panose="020B0604020202020204" pitchFamily="34" charset="0"/>
                <a:cs typeface="Arial" panose="020B0604020202020204" pitchFamily="34" charset="0"/>
              </a:rPr>
              <a:t>Β. Υποτροπή εντός 5 ημερών</a:t>
            </a:r>
            <a:r>
              <a:rPr lang="en-US" sz="2000" dirty="0">
                <a:solidFill>
                  <a:srgbClr val="FF0000"/>
                </a:solidFill>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Δεύτερη προσπάθεια ενδοσκοπικής αιμόστασης ή υπό</a:t>
            </a:r>
          </a:p>
          <a:p>
            <a:pPr marL="0" indent="0">
              <a:buNone/>
            </a:pPr>
            <a:r>
              <a:rPr lang="el-GR" sz="2000" dirty="0">
                <a:latin typeface="Arial" panose="020B0604020202020204" pitchFamily="34" charset="0"/>
                <a:cs typeface="Arial" panose="020B0604020202020204" pitchFamily="34" charset="0"/>
              </a:rPr>
              <a:t>    ενδοσκοπικό υπέρηχο (</a:t>
            </a:r>
            <a:r>
              <a:rPr lang="el-GR" sz="2000" dirty="0" err="1">
                <a:latin typeface="Arial" panose="020B0604020202020204" pitchFamily="34" charset="0"/>
                <a:cs typeface="Arial" panose="020B0604020202020204" pitchFamily="34" charset="0"/>
              </a:rPr>
              <a:t>coils</a:t>
            </a:r>
            <a:r>
              <a:rPr lang="el-GR" sz="2000" dirty="0">
                <a:latin typeface="Arial" panose="020B0604020202020204" pitchFamily="34" charset="0"/>
                <a:cs typeface="Arial" panose="020B0604020202020204" pitchFamily="34" charset="0"/>
              </a:rPr>
              <a:t> – </a:t>
            </a:r>
            <a:r>
              <a:rPr lang="el-GR" sz="2000" dirty="0" err="1">
                <a:latin typeface="Arial" panose="020B0604020202020204" pitchFamily="34" charset="0"/>
                <a:cs typeface="Arial" panose="020B0604020202020204" pitchFamily="34" charset="0"/>
              </a:rPr>
              <a:t>cyanocrylate</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a:p>
            <a:r>
              <a:rPr lang="el-GR" sz="2000" dirty="0" err="1">
                <a:latin typeface="Arial" panose="020B0604020202020204" pitchFamily="34" charset="0"/>
                <a:cs typeface="Arial" panose="020B0604020202020204" pitchFamily="34" charset="0"/>
              </a:rPr>
              <a:t>Salvage</a:t>
            </a:r>
            <a:r>
              <a:rPr lang="el-GR" sz="2000" dirty="0">
                <a:latin typeface="Arial" panose="020B0604020202020204" pitchFamily="34" charset="0"/>
                <a:cs typeface="Arial" panose="020B0604020202020204" pitchFamily="34" charset="0"/>
              </a:rPr>
              <a:t> TIPS ή BRTO (γαστρικοί κιρσοί).</a:t>
            </a:r>
          </a:p>
        </p:txBody>
      </p:sp>
      <p:pic>
        <p:nvPicPr>
          <p:cNvPr id="5" name="Εικόνα 4">
            <a:extLst>
              <a:ext uri="{FF2B5EF4-FFF2-40B4-BE49-F238E27FC236}">
                <a16:creationId xmlns:a16="http://schemas.microsoft.com/office/drawing/2014/main" id="{7842ACF4-5715-3308-CBBD-F420413D2970}"/>
              </a:ext>
            </a:extLst>
          </p:cNvPr>
          <p:cNvPicPr>
            <a:picLocks noChangeAspect="1"/>
          </p:cNvPicPr>
          <p:nvPr/>
        </p:nvPicPr>
        <p:blipFill>
          <a:blip r:embed="rId2"/>
          <a:srcRect l="23226" t="23400" r="59450" b="37400"/>
          <a:stretch>
            <a:fillRect/>
          </a:stretch>
        </p:blipFill>
        <p:spPr>
          <a:xfrm>
            <a:off x="7236296" y="4130040"/>
            <a:ext cx="1584176" cy="2016224"/>
          </a:xfrm>
          <a:prstGeom prst="rect">
            <a:avLst/>
          </a:prstGeom>
        </p:spPr>
      </p:pic>
      <p:sp>
        <p:nvSpPr>
          <p:cNvPr id="6" name="TextBox 5">
            <a:extLst>
              <a:ext uri="{FF2B5EF4-FFF2-40B4-BE49-F238E27FC236}">
                <a16:creationId xmlns:a16="http://schemas.microsoft.com/office/drawing/2014/main" id="{2B1C4269-49F5-102D-6E85-CD5FCBCCCB0E}"/>
              </a:ext>
            </a:extLst>
          </p:cNvPr>
          <p:cNvSpPr txBox="1"/>
          <p:nvPr/>
        </p:nvSpPr>
        <p:spPr>
          <a:xfrm>
            <a:off x="4103370" y="6359897"/>
            <a:ext cx="4583430" cy="261610"/>
          </a:xfrm>
          <a:prstGeom prst="rect">
            <a:avLst/>
          </a:prstGeom>
          <a:noFill/>
        </p:spPr>
        <p:txBody>
          <a:bodyPr wrap="square">
            <a:spAutoFit/>
          </a:bodyPr>
          <a:lstStyle/>
          <a:p>
            <a:pPr algn="r"/>
            <a:r>
              <a:rPr lang="en-US" sz="1100" dirty="0">
                <a:latin typeface="Arial" panose="020B0604020202020204" pitchFamily="34" charset="0"/>
                <a:cs typeface="Arial" panose="020B0604020202020204" pitchFamily="34" charset="0"/>
              </a:rPr>
              <a:t>Kaplan DE, et al. Hepatology. 2024 May 1;79(5):1180-1211. </a:t>
            </a:r>
          </a:p>
        </p:txBody>
      </p:sp>
    </p:spTree>
    <p:extLst>
      <p:ext uri="{BB962C8B-B14F-4D97-AF65-F5344CB8AC3E}">
        <p14:creationId xmlns:p14="http://schemas.microsoft.com/office/powerpoint/2010/main" val="1887183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E49D7E8-3C6A-ECE6-7B0D-03AF366E4581}"/>
              </a:ext>
            </a:extLst>
          </p:cNvPr>
          <p:cNvSpPr>
            <a:spLocks noGrp="1"/>
          </p:cNvSpPr>
          <p:nvPr>
            <p:ph type="title"/>
          </p:nvPr>
        </p:nvSpPr>
        <p:spPr>
          <a:xfrm>
            <a:off x="457200" y="704088"/>
            <a:ext cx="8229600" cy="708688"/>
          </a:xfrm>
        </p:spPr>
        <p:txBody>
          <a:bodyPr>
            <a:normAutofit/>
          </a:bodyPr>
          <a:lstStyle/>
          <a:p>
            <a:pPr algn="ctr"/>
            <a:r>
              <a:rPr lang="el-GR" sz="3200" dirty="0">
                <a:latin typeface="Arial" panose="020B0604020202020204" pitchFamily="34" charset="0"/>
                <a:cs typeface="Arial" panose="020B0604020202020204" pitchFamily="34" charset="0"/>
              </a:rPr>
              <a:t>Συμπερασματικά </a:t>
            </a:r>
          </a:p>
        </p:txBody>
      </p:sp>
      <p:sp>
        <p:nvSpPr>
          <p:cNvPr id="3" name="Θέση περιεχομένου 2">
            <a:extLst>
              <a:ext uri="{FF2B5EF4-FFF2-40B4-BE49-F238E27FC236}">
                <a16:creationId xmlns:a16="http://schemas.microsoft.com/office/drawing/2014/main" id="{9EA53FF6-8DA8-E4DB-5FE1-FABD2DF7E594}"/>
              </a:ext>
            </a:extLst>
          </p:cNvPr>
          <p:cNvSpPr>
            <a:spLocks noGrp="1"/>
          </p:cNvSpPr>
          <p:nvPr>
            <p:ph idx="1"/>
          </p:nvPr>
        </p:nvSpPr>
        <p:spPr/>
        <p:txBody>
          <a:bodyPr>
            <a:normAutofit fontScale="85000" lnSpcReduction="20000"/>
          </a:bodyPr>
          <a:lstStyle/>
          <a:p>
            <a:r>
              <a:rPr lang="el-GR" sz="2400" dirty="0">
                <a:latin typeface="Arial" panose="020B0604020202020204" pitchFamily="34" charset="0"/>
                <a:cs typeface="Arial" panose="020B0604020202020204" pitchFamily="34" charset="0"/>
              </a:rPr>
              <a:t>Οξεία αιμορραγία ανώτερου πεπτικού επείγουσα κατάσταση με δυνητική θνητότητα.</a:t>
            </a:r>
          </a:p>
          <a:p>
            <a:r>
              <a:rPr lang="el-GR" sz="2400" dirty="0">
                <a:latin typeface="Arial" panose="020B0604020202020204" pitchFamily="34" charset="0"/>
                <a:cs typeface="Arial" panose="020B0604020202020204" pitchFamily="34" charset="0"/>
              </a:rPr>
              <a:t>Απαιτείται αιμοδυναμική σταθεροποίηση ασθενούς.</a:t>
            </a:r>
          </a:p>
          <a:p>
            <a:r>
              <a:rPr lang="el-GR" sz="2400" dirty="0">
                <a:latin typeface="Arial" panose="020B0604020202020204" pitchFamily="34" charset="0"/>
                <a:cs typeface="Arial" panose="020B0604020202020204" pitchFamily="34" charset="0"/>
              </a:rPr>
              <a:t>Ενδοσκόπηση εντός 24 </a:t>
            </a:r>
            <a:r>
              <a:rPr lang="el-GR" sz="2400" dirty="0" err="1">
                <a:latin typeface="Arial" panose="020B0604020202020204" pitchFamily="34" charset="0"/>
                <a:cs typeface="Arial" panose="020B0604020202020204" pitchFamily="34" charset="0"/>
              </a:rPr>
              <a:t>ωρου</a:t>
            </a:r>
            <a:r>
              <a:rPr lang="el-GR" sz="2400" dirty="0">
                <a:latin typeface="Arial" panose="020B0604020202020204" pitchFamily="34" charset="0"/>
                <a:cs typeface="Arial" panose="020B0604020202020204" pitchFamily="34" charset="0"/>
              </a:rPr>
              <a:t>, σε υποψία </a:t>
            </a:r>
            <a:r>
              <a:rPr lang="el-GR" sz="2400" dirty="0" err="1">
                <a:latin typeface="Arial" panose="020B0604020202020204" pitchFamily="34" charset="0"/>
                <a:cs typeface="Arial" panose="020B0604020202020204" pitchFamily="34" charset="0"/>
              </a:rPr>
              <a:t>κιρσορραγίας</a:t>
            </a:r>
            <a:r>
              <a:rPr lang="el-GR" sz="2400" dirty="0">
                <a:latin typeface="Arial" panose="020B0604020202020204" pitchFamily="34" charset="0"/>
                <a:cs typeface="Arial" panose="020B0604020202020204" pitchFamily="34" charset="0"/>
              </a:rPr>
              <a:t> εντός 12 </a:t>
            </a:r>
            <a:r>
              <a:rPr lang="el-GR" sz="2400" dirty="0" err="1">
                <a:latin typeface="Arial" panose="020B0604020202020204" pitchFamily="34" charset="0"/>
                <a:cs typeface="Arial" panose="020B0604020202020204" pitchFamily="34" charset="0"/>
              </a:rPr>
              <a:t>ωρου</a:t>
            </a:r>
            <a:r>
              <a:rPr lang="el-GR" sz="2400" dirty="0">
                <a:latin typeface="Arial" panose="020B0604020202020204" pitchFamily="34" charset="0"/>
                <a:cs typeface="Arial" panose="020B0604020202020204" pitchFamily="34" charset="0"/>
              </a:rPr>
              <a:t>.</a:t>
            </a:r>
          </a:p>
          <a:p>
            <a:r>
              <a:rPr lang="el-GR" sz="2400" dirty="0">
                <a:latin typeface="Arial" panose="020B0604020202020204" pitchFamily="34" charset="0"/>
                <a:cs typeface="Arial" panose="020B0604020202020204" pitchFamily="34" charset="0"/>
              </a:rPr>
              <a:t>Μη </a:t>
            </a:r>
            <a:r>
              <a:rPr lang="el-GR" sz="2400" dirty="0" err="1">
                <a:latin typeface="Arial" panose="020B0604020202020204" pitchFamily="34" charset="0"/>
                <a:cs typeface="Arial" panose="020B0604020202020204" pitchFamily="34" charset="0"/>
              </a:rPr>
              <a:t>κιρσική</a:t>
            </a:r>
            <a:r>
              <a:rPr lang="el-GR" sz="2400" dirty="0">
                <a:latin typeface="Arial" panose="020B0604020202020204" pitchFamily="34" charset="0"/>
                <a:cs typeface="Arial" panose="020B0604020202020204" pitchFamily="34" charset="0"/>
              </a:rPr>
              <a:t>: Διπλή αιμόσταση καλύτερα αποτελέσματα (αδρεναλίνη+ </a:t>
            </a:r>
            <a:r>
              <a:rPr lang="en-US" sz="2400" dirty="0">
                <a:latin typeface="Arial" panose="020B0604020202020204" pitchFamily="34" charset="0"/>
                <a:cs typeface="Arial" panose="020B0604020202020204" pitchFamily="34" charset="0"/>
              </a:rPr>
              <a:t>clip </a:t>
            </a:r>
            <a:r>
              <a:rPr lang="el-GR" sz="2400" dirty="0">
                <a:latin typeface="Arial" panose="020B0604020202020204" pitchFamily="34" charset="0"/>
                <a:cs typeface="Arial" panose="020B0604020202020204" pitchFamily="34" charset="0"/>
              </a:rPr>
              <a:t>ή θερμική).</a:t>
            </a:r>
          </a:p>
          <a:p>
            <a:r>
              <a:rPr lang="el-GR" sz="2400" dirty="0">
                <a:latin typeface="Arial" panose="020B0604020202020204" pitchFamily="34" charset="0"/>
                <a:cs typeface="Arial" panose="020B0604020202020204" pitchFamily="34" charset="0"/>
              </a:rPr>
              <a:t>Υποτροπή : 2</a:t>
            </a:r>
            <a:r>
              <a:rPr lang="el-GR" sz="2400" baseline="30000" dirty="0">
                <a:latin typeface="Arial" panose="020B0604020202020204" pitchFamily="34" charset="0"/>
                <a:cs typeface="Arial" panose="020B0604020202020204" pitchFamily="34" charset="0"/>
              </a:rPr>
              <a:t>η</a:t>
            </a:r>
            <a:r>
              <a:rPr lang="el-GR" sz="2400" dirty="0">
                <a:latin typeface="Arial" panose="020B0604020202020204" pitchFamily="34" charset="0"/>
                <a:cs typeface="Arial" panose="020B0604020202020204" pitchFamily="34" charset="0"/>
              </a:rPr>
              <a:t> ενδοσκόπηση και αιμόσταση.</a:t>
            </a:r>
          </a:p>
          <a:p>
            <a:r>
              <a:rPr lang="el-GR" sz="2400" dirty="0">
                <a:latin typeface="Arial" panose="020B0604020202020204" pitchFamily="34" charset="0"/>
                <a:cs typeface="Arial" panose="020B0604020202020204" pitchFamily="34" charset="0"/>
              </a:rPr>
              <a:t>2</a:t>
            </a:r>
            <a:r>
              <a:rPr lang="el-GR" sz="2400" baseline="30000" dirty="0">
                <a:latin typeface="Arial" panose="020B0604020202020204" pitchFamily="34" charset="0"/>
                <a:cs typeface="Arial" panose="020B0604020202020204" pitchFamily="34" charset="0"/>
              </a:rPr>
              <a:t>η</a:t>
            </a:r>
            <a:r>
              <a:rPr lang="el-GR" sz="2400" dirty="0">
                <a:latin typeface="Arial" panose="020B0604020202020204" pitchFamily="34" charset="0"/>
                <a:cs typeface="Arial" panose="020B0604020202020204" pitchFamily="34" charset="0"/>
              </a:rPr>
              <a:t> υποτροπή: Εμβολισμός /σε αποτυχία ή αν δεν διαθέτει το τμήμα χειρουργείο.</a:t>
            </a:r>
          </a:p>
          <a:p>
            <a:r>
              <a:rPr lang="el-GR" sz="2400" dirty="0" err="1">
                <a:latin typeface="Arial" panose="020B0604020202020204" pitchFamily="34" charset="0"/>
                <a:cs typeface="Arial" panose="020B0604020202020204" pitchFamily="34" charset="0"/>
              </a:rPr>
              <a:t>Κιρσορραγία</a:t>
            </a:r>
            <a:r>
              <a:rPr lang="el-GR" sz="2400" dirty="0">
                <a:latin typeface="Arial" panose="020B0604020202020204" pitchFamily="34" charset="0"/>
                <a:cs typeface="Arial" panose="020B0604020202020204" pitchFamily="34" charset="0"/>
              </a:rPr>
              <a:t> από οισοφαγικούς κιρσούς : απολίνωση.</a:t>
            </a:r>
          </a:p>
          <a:p>
            <a:r>
              <a:rPr lang="el-GR" sz="2400" dirty="0" err="1">
                <a:latin typeface="Arial" panose="020B0604020202020204" pitchFamily="34" charset="0"/>
                <a:cs typeface="Arial" panose="020B0604020202020204" pitchFamily="34" charset="0"/>
              </a:rPr>
              <a:t>Κιρσορραγία</a:t>
            </a:r>
            <a:r>
              <a:rPr lang="el-GR" sz="2400" dirty="0">
                <a:latin typeface="Arial" panose="020B0604020202020204" pitchFamily="34" charset="0"/>
                <a:cs typeface="Arial" panose="020B0604020202020204" pitchFamily="34" charset="0"/>
              </a:rPr>
              <a:t> από γαστρικούς κιρσούς: έγχυση </a:t>
            </a:r>
            <a:r>
              <a:rPr lang="en-US" sz="2400" dirty="0">
                <a:latin typeface="Arial" panose="020B0604020202020204" pitchFamily="34" charset="0"/>
                <a:cs typeface="Arial" panose="020B0604020202020204" pitchFamily="34" charset="0"/>
              </a:rPr>
              <a:t>cyanoacrylate.</a:t>
            </a:r>
            <a:endParaRPr lang="el-GR" sz="2400" dirty="0">
              <a:latin typeface="Arial" panose="020B0604020202020204" pitchFamily="34" charset="0"/>
              <a:cs typeface="Arial" panose="020B0604020202020204" pitchFamily="34" charset="0"/>
            </a:endParaRPr>
          </a:p>
          <a:p>
            <a:r>
              <a:rPr lang="el-GR" sz="2400" dirty="0">
                <a:latin typeface="Arial" panose="020B0604020202020204" pitchFamily="34" charset="0"/>
                <a:cs typeface="Arial" panose="020B0604020202020204" pitchFamily="34" charset="0"/>
              </a:rPr>
              <a:t>Υποτροπή </a:t>
            </a:r>
            <a:r>
              <a:rPr lang="el-GR" sz="2400" dirty="0" err="1">
                <a:latin typeface="Arial" panose="020B0604020202020204" pitchFamily="34" charset="0"/>
                <a:cs typeface="Arial" panose="020B0604020202020204" pitchFamily="34" charset="0"/>
              </a:rPr>
              <a:t>κιρσορραγίας</a:t>
            </a:r>
            <a:r>
              <a:rPr lang="el-GR" sz="2400" dirty="0">
                <a:latin typeface="Arial" panose="020B0604020202020204" pitchFamily="34" charset="0"/>
                <a:cs typeface="Arial" panose="020B0604020202020204" pitchFamily="34" charset="0"/>
              </a:rPr>
              <a:t>: δεύτερη προσπάθεια ενδοσκοπικής αιμόστασης /TIPS ή BRTO (γαστρικοί κιρσοί).</a:t>
            </a:r>
          </a:p>
          <a:p>
            <a:endParaRPr lang="en-US" sz="2400" dirty="0">
              <a:latin typeface="Arial" panose="020B0604020202020204" pitchFamily="34" charset="0"/>
              <a:cs typeface="Arial" panose="020B0604020202020204" pitchFamily="34" charset="0"/>
            </a:endParaRPr>
          </a:p>
          <a:p>
            <a:endParaRPr lang="el-GR" dirty="0"/>
          </a:p>
        </p:txBody>
      </p:sp>
    </p:spTree>
    <p:extLst>
      <p:ext uri="{BB962C8B-B14F-4D97-AF65-F5344CB8AC3E}">
        <p14:creationId xmlns:p14="http://schemas.microsoft.com/office/powerpoint/2010/main" val="32340142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4CCFA60-7F23-0FD6-6AE5-4608ED457F97}"/>
              </a:ext>
            </a:extLst>
          </p:cNvPr>
          <p:cNvPicPr>
            <a:picLocks noChangeAspect="1"/>
          </p:cNvPicPr>
          <p:nvPr/>
        </p:nvPicPr>
        <p:blipFill>
          <a:blip r:embed="rId2" cstate="print"/>
          <a:stretch>
            <a:fillRect/>
          </a:stretch>
        </p:blipFill>
        <p:spPr>
          <a:xfrm>
            <a:off x="0" y="338328"/>
            <a:ext cx="9144000" cy="6181344"/>
          </a:xfrm>
          <a:prstGeom prst="rect">
            <a:avLst/>
          </a:prstGeom>
        </p:spPr>
      </p:pic>
    </p:spTree>
    <p:extLst>
      <p:ext uri="{BB962C8B-B14F-4D97-AF65-F5344CB8AC3E}">
        <p14:creationId xmlns:p14="http://schemas.microsoft.com/office/powerpoint/2010/main" val="138249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5AF9F4-2BE2-6069-A2AF-FD671490B6EE}"/>
              </a:ext>
            </a:extLst>
          </p:cNvPr>
          <p:cNvSpPr>
            <a:spLocks noGrp="1"/>
          </p:cNvSpPr>
          <p:nvPr>
            <p:ph type="title"/>
          </p:nvPr>
        </p:nvSpPr>
        <p:spPr>
          <a:xfrm>
            <a:off x="457200" y="704088"/>
            <a:ext cx="8229600" cy="564672"/>
          </a:xfrm>
        </p:spPr>
        <p:txBody>
          <a:bodyPr>
            <a:normAutofit/>
          </a:bodyPr>
          <a:lstStyle/>
          <a:p>
            <a:pPr algn="ctr"/>
            <a:r>
              <a:rPr lang="en-US" sz="3200" dirty="0">
                <a:latin typeface="Arial" panose="020B0604020202020204" pitchFamily="34" charset="0"/>
                <a:cs typeface="Arial" panose="020B0604020202020204" pitchFamily="34" charset="0"/>
              </a:rPr>
              <a:t>Glasgow–Blatchford Score (GBS)</a:t>
            </a:r>
            <a:endParaRPr lang="el-GR" sz="3200" dirty="0">
              <a:latin typeface="Arial" panose="020B0604020202020204" pitchFamily="34" charset="0"/>
              <a:cs typeface="Arial" panose="020B0604020202020204" pitchFamily="34" charset="0"/>
            </a:endParaRPr>
          </a:p>
        </p:txBody>
      </p:sp>
      <p:graphicFrame>
        <p:nvGraphicFramePr>
          <p:cNvPr id="5" name="Θέση περιεχομένου 4">
            <a:extLst>
              <a:ext uri="{FF2B5EF4-FFF2-40B4-BE49-F238E27FC236}">
                <a16:creationId xmlns:a16="http://schemas.microsoft.com/office/drawing/2014/main" id="{6301257B-9BE6-CDA4-F010-9DC38AB08A7A}"/>
              </a:ext>
            </a:extLst>
          </p:cNvPr>
          <p:cNvGraphicFramePr>
            <a:graphicFrameLocks noGrp="1"/>
          </p:cNvGraphicFramePr>
          <p:nvPr>
            <p:ph idx="1"/>
            <p:extLst>
              <p:ext uri="{D42A27DB-BD31-4B8C-83A1-F6EECF244321}">
                <p14:modId xmlns:p14="http://schemas.microsoft.com/office/powerpoint/2010/main" val="3940247654"/>
              </p:ext>
            </p:extLst>
          </p:nvPr>
        </p:nvGraphicFramePr>
        <p:xfrm>
          <a:off x="467544" y="1772816"/>
          <a:ext cx="3888432" cy="4028334"/>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169295857"/>
                    </a:ext>
                  </a:extLst>
                </a:gridCol>
                <a:gridCol w="1944216">
                  <a:extLst>
                    <a:ext uri="{9D8B030D-6E8A-4147-A177-3AD203B41FA5}">
                      <a16:colId xmlns:a16="http://schemas.microsoft.com/office/drawing/2014/main" val="139507230"/>
                    </a:ext>
                  </a:extLst>
                </a:gridCol>
              </a:tblGrid>
              <a:tr h="397898">
                <a:tc>
                  <a:txBody>
                    <a:bodyPr/>
                    <a:lstStyle/>
                    <a:p>
                      <a:pPr algn="ctr"/>
                      <a:r>
                        <a:rPr lang="el-GR" sz="1400" dirty="0">
                          <a:latin typeface="Arial" panose="020B0604020202020204" pitchFamily="34" charset="0"/>
                          <a:cs typeface="Arial" panose="020B0604020202020204" pitchFamily="34" charset="0"/>
                        </a:rPr>
                        <a:t>Παράγοντας κινδύνου στην εισαγωγή</a:t>
                      </a:r>
                    </a:p>
                  </a:txBody>
                  <a:tcPr/>
                </a:tc>
                <a:tc>
                  <a:txBody>
                    <a:bodyPr/>
                    <a:lstStyle/>
                    <a:p>
                      <a:pPr algn="ctr"/>
                      <a:endParaRPr lang="el-GR" sz="1400" dirty="0">
                        <a:latin typeface="Arial" panose="020B0604020202020204" pitchFamily="34" charset="0"/>
                        <a:cs typeface="Arial" panose="020B0604020202020204" pitchFamily="34" charset="0"/>
                      </a:endParaRPr>
                    </a:p>
                    <a:p>
                      <a:pPr algn="ctr"/>
                      <a:r>
                        <a:rPr lang="en-US" sz="1400" dirty="0">
                          <a:latin typeface="Arial" panose="020B0604020202020204" pitchFamily="34" charset="0"/>
                          <a:cs typeface="Arial" panose="020B0604020202020204" pitchFamily="34" charset="0"/>
                        </a:rPr>
                        <a:t>Factor score</a:t>
                      </a:r>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57856116"/>
                  </a:ext>
                </a:extLst>
              </a:tr>
              <a:tr h="397898">
                <a:tc>
                  <a:txBody>
                    <a:bodyPr/>
                    <a:lstStyle/>
                    <a:p>
                      <a:pPr algn="ctr"/>
                      <a:r>
                        <a:rPr lang="el-GR" sz="1400" dirty="0">
                          <a:solidFill>
                            <a:srgbClr val="FF0000"/>
                          </a:solidFill>
                          <a:latin typeface="Arial" panose="020B0604020202020204" pitchFamily="34" charset="0"/>
                          <a:cs typeface="Arial" panose="020B0604020202020204" pitchFamily="34" charset="0"/>
                        </a:rPr>
                        <a:t>Ουρία αίματος (</a:t>
                      </a:r>
                      <a:r>
                        <a:rPr lang="en-US" sz="1400" dirty="0">
                          <a:solidFill>
                            <a:srgbClr val="FF0000"/>
                          </a:solidFill>
                          <a:latin typeface="Arial" panose="020B0604020202020204" pitchFamily="34" charset="0"/>
                          <a:cs typeface="Arial" panose="020B0604020202020204" pitchFamily="34" charset="0"/>
                        </a:rPr>
                        <a:t>mg/dl)</a:t>
                      </a:r>
                      <a:endParaRPr lang="el-GR" sz="1400" dirty="0">
                        <a:solidFill>
                          <a:srgbClr val="FF0000"/>
                        </a:solidFill>
                        <a:latin typeface="Arial" panose="020B0604020202020204" pitchFamily="34" charset="0"/>
                        <a:cs typeface="Arial" panose="020B0604020202020204" pitchFamily="34" charset="0"/>
                      </a:endParaRPr>
                    </a:p>
                  </a:txBody>
                  <a:tcPr/>
                </a:tc>
                <a:tc>
                  <a:txBody>
                    <a:bodyPr/>
                    <a:lstStyle/>
                    <a:p>
                      <a:endParaRPr lang="el-GR" sz="14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64614227"/>
                  </a:ext>
                </a:extLst>
              </a:tr>
              <a:tr h="397898">
                <a:tc>
                  <a:txBody>
                    <a:bodyPr/>
                    <a:lstStyle/>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18.2 -22.4 </a:t>
                      </a:r>
                    </a:p>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22.4 -28.0 </a:t>
                      </a:r>
                    </a:p>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28.0 -70.0</a:t>
                      </a:r>
                    </a:p>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&gt;</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70.0</a:t>
                      </a:r>
                      <a:endParaRPr lang="el-GR"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2</a:t>
                      </a:r>
                    </a:p>
                    <a:p>
                      <a:pPr algn="ctr"/>
                      <a:r>
                        <a:rPr lang="en-US" sz="1400" dirty="0">
                          <a:latin typeface="Arial" panose="020B0604020202020204" pitchFamily="34" charset="0"/>
                          <a:cs typeface="Arial" panose="020B0604020202020204" pitchFamily="34" charset="0"/>
                        </a:rPr>
                        <a:t>3</a:t>
                      </a:r>
                    </a:p>
                    <a:p>
                      <a:pPr algn="ctr"/>
                      <a:r>
                        <a:rPr lang="en-US" sz="1400" dirty="0">
                          <a:latin typeface="Arial" panose="020B0604020202020204" pitchFamily="34" charset="0"/>
                          <a:cs typeface="Arial" panose="020B0604020202020204" pitchFamily="34" charset="0"/>
                        </a:rPr>
                        <a:t>4</a:t>
                      </a:r>
                    </a:p>
                    <a:p>
                      <a:pPr algn="ctr"/>
                      <a:r>
                        <a:rPr lang="en-US" sz="1400" dirty="0">
                          <a:latin typeface="Arial" panose="020B0604020202020204" pitchFamily="34" charset="0"/>
                          <a:cs typeface="Arial" panose="020B0604020202020204" pitchFamily="34" charset="0"/>
                        </a:rPr>
                        <a:t>6</a:t>
                      </a:r>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35693138"/>
                  </a:ext>
                </a:extLst>
              </a:tr>
              <a:tr h="397898">
                <a:tc>
                  <a:txBody>
                    <a:bodyPr/>
                    <a:lstStyle/>
                    <a:p>
                      <a:r>
                        <a:rPr lang="el-GR" sz="1400" dirty="0">
                          <a:latin typeface="Arial" panose="020B0604020202020204" pitchFamily="34" charset="0"/>
                          <a:cs typeface="Arial" panose="020B0604020202020204" pitchFamily="34" charset="0"/>
                        </a:rPr>
                        <a:t>Αιμοσφαιρίνη (</a:t>
                      </a:r>
                      <a:r>
                        <a:rPr lang="en-US" sz="1400" dirty="0">
                          <a:latin typeface="Arial" panose="020B0604020202020204" pitchFamily="34" charset="0"/>
                          <a:cs typeface="Arial" panose="020B0604020202020204" pitchFamily="34" charset="0"/>
                        </a:rPr>
                        <a:t>g/dl)</a:t>
                      </a:r>
                      <a:endParaRPr lang="el-GR" sz="1400" dirty="0">
                        <a:latin typeface="Arial" panose="020B0604020202020204" pitchFamily="34" charset="0"/>
                        <a:cs typeface="Arial" panose="020B0604020202020204" pitchFamily="34" charset="0"/>
                      </a:endParaRPr>
                    </a:p>
                  </a:txBody>
                  <a:tcPr/>
                </a:tc>
                <a:tc>
                  <a:txBody>
                    <a:bodyPr/>
                    <a:lstStyle/>
                    <a:p>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087530347"/>
                  </a:ext>
                </a:extLst>
              </a:tr>
              <a:tr h="397898">
                <a:tc>
                  <a:txBody>
                    <a:bodyPr/>
                    <a:lstStyle/>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12.0 -13.0 (</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Α</a:t>
                      </a: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 </a:t>
                      </a:r>
                      <a:endPar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endParaRPr>
                    </a:p>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10.0</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a:t>
                      </a: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12.0</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 (Γ)</a:t>
                      </a:r>
                    </a:p>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10.0 </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a:t>
                      </a: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12.0 (</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Α</a:t>
                      </a: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 </a:t>
                      </a:r>
                      <a:endPar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endParaRPr>
                    </a:p>
                    <a:p>
                      <a:pPr algn="ct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&lt;10.0</a:t>
                      </a:r>
                      <a:endParaRPr lang="el-GR" sz="1400" dirty="0">
                        <a:latin typeface="Arial" panose="020B0604020202020204" pitchFamily="34" charset="0"/>
                        <a:cs typeface="Arial" panose="020B0604020202020204" pitchFamily="34" charset="0"/>
                      </a:endParaRPr>
                    </a:p>
                  </a:txBody>
                  <a:tcPr/>
                </a:tc>
                <a:tc>
                  <a:txBody>
                    <a:bodyPr/>
                    <a:lstStyle/>
                    <a:p>
                      <a:pPr algn="ctr"/>
                      <a:r>
                        <a:rPr lang="el-GR" sz="1400" dirty="0">
                          <a:latin typeface="Arial" panose="020B0604020202020204" pitchFamily="34" charset="0"/>
                          <a:cs typeface="Arial" panose="020B0604020202020204" pitchFamily="34" charset="0"/>
                        </a:rPr>
                        <a:t>1</a:t>
                      </a:r>
                    </a:p>
                    <a:p>
                      <a:pPr algn="ctr"/>
                      <a:endParaRPr lang="el-GR" sz="1400" dirty="0">
                        <a:latin typeface="Arial" panose="020B0604020202020204" pitchFamily="34" charset="0"/>
                        <a:cs typeface="Arial" panose="020B0604020202020204" pitchFamily="34" charset="0"/>
                      </a:endParaRPr>
                    </a:p>
                    <a:p>
                      <a:pPr algn="ctr"/>
                      <a:endParaRPr lang="el-GR" sz="1400" dirty="0">
                        <a:latin typeface="Arial" panose="020B0604020202020204" pitchFamily="34" charset="0"/>
                        <a:cs typeface="Arial" panose="020B0604020202020204" pitchFamily="34" charset="0"/>
                      </a:endParaRPr>
                    </a:p>
                    <a:p>
                      <a:pPr algn="ctr"/>
                      <a:r>
                        <a:rPr lang="el-GR" sz="1400" dirty="0">
                          <a:latin typeface="Arial" panose="020B0604020202020204" pitchFamily="34" charset="0"/>
                          <a:cs typeface="Arial" panose="020B0604020202020204" pitchFamily="34" charset="0"/>
                        </a:rPr>
                        <a:t>3</a:t>
                      </a:r>
                    </a:p>
                    <a:p>
                      <a:pPr algn="ctr"/>
                      <a:r>
                        <a:rPr lang="el-GR" sz="1400" dirty="0">
                          <a:latin typeface="Arial" panose="020B0604020202020204" pitchFamily="34" charset="0"/>
                          <a:cs typeface="Arial" panose="020B0604020202020204" pitchFamily="34" charset="0"/>
                        </a:rPr>
                        <a:t>6</a:t>
                      </a:r>
                    </a:p>
                  </a:txBody>
                  <a:tcPr/>
                </a:tc>
                <a:extLst>
                  <a:ext uri="{0D108BD9-81ED-4DB2-BD59-A6C34878D82A}">
                    <a16:rowId xmlns:a16="http://schemas.microsoft.com/office/drawing/2014/main" val="681850268"/>
                  </a:ext>
                </a:extLst>
              </a:tr>
              <a:tr h="397898">
                <a:tc>
                  <a:txBody>
                    <a:bodyPr/>
                    <a:lstStyle/>
                    <a:p>
                      <a:endParaRPr lang="el-GR" sz="1400">
                        <a:latin typeface="Arial" panose="020B0604020202020204" pitchFamily="34" charset="0"/>
                        <a:cs typeface="Arial" panose="020B0604020202020204" pitchFamily="34" charset="0"/>
                      </a:endParaRPr>
                    </a:p>
                  </a:txBody>
                  <a:tcPr/>
                </a:tc>
                <a:tc>
                  <a:txBody>
                    <a:bodyPr/>
                    <a:lstStyle/>
                    <a:p>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410282750"/>
                  </a:ext>
                </a:extLst>
              </a:tr>
            </a:tbl>
          </a:graphicData>
        </a:graphic>
      </p:graphicFrame>
      <p:graphicFrame>
        <p:nvGraphicFramePr>
          <p:cNvPr id="6" name="Πίνακας 5">
            <a:extLst>
              <a:ext uri="{FF2B5EF4-FFF2-40B4-BE49-F238E27FC236}">
                <a16:creationId xmlns:a16="http://schemas.microsoft.com/office/drawing/2014/main" id="{B55EEBA3-3F94-923F-11EC-53C2FF5E10A3}"/>
              </a:ext>
            </a:extLst>
          </p:cNvPr>
          <p:cNvGraphicFramePr>
            <a:graphicFrameLocks noGrp="1"/>
          </p:cNvGraphicFramePr>
          <p:nvPr>
            <p:extLst>
              <p:ext uri="{D42A27DB-BD31-4B8C-83A1-F6EECF244321}">
                <p14:modId xmlns:p14="http://schemas.microsoft.com/office/powerpoint/2010/main" val="2017814518"/>
              </p:ext>
            </p:extLst>
          </p:nvPr>
        </p:nvGraphicFramePr>
        <p:xfrm>
          <a:off x="4716016" y="1772816"/>
          <a:ext cx="3888432" cy="3265879"/>
        </p:xfrm>
        <a:graphic>
          <a:graphicData uri="http://schemas.openxmlformats.org/drawingml/2006/table">
            <a:tbl>
              <a:tblPr firstRow="1" bandRow="1">
                <a:tableStyleId>{5C22544A-7EE6-4342-B048-85BDC9FD1C3A}</a:tableStyleId>
              </a:tblPr>
              <a:tblGrid>
                <a:gridCol w="1944216">
                  <a:extLst>
                    <a:ext uri="{9D8B030D-6E8A-4147-A177-3AD203B41FA5}">
                      <a16:colId xmlns:a16="http://schemas.microsoft.com/office/drawing/2014/main" val="2364239276"/>
                    </a:ext>
                  </a:extLst>
                </a:gridCol>
                <a:gridCol w="1944216">
                  <a:extLst>
                    <a:ext uri="{9D8B030D-6E8A-4147-A177-3AD203B41FA5}">
                      <a16:colId xmlns:a16="http://schemas.microsoft.com/office/drawing/2014/main" val="2346951108"/>
                    </a:ext>
                  </a:extLst>
                </a:gridCol>
              </a:tblGrid>
              <a:tr h="271240">
                <a:tc>
                  <a:txBody>
                    <a:bodyPr/>
                    <a:lstStyle/>
                    <a:p>
                      <a:pPr algn="ctr"/>
                      <a:endParaRPr lang="el-GR" sz="1400" dirty="0">
                        <a:latin typeface="Arial" panose="020B0604020202020204" pitchFamily="34" charset="0"/>
                        <a:cs typeface="Arial" panose="020B0604020202020204" pitchFamily="34" charset="0"/>
                      </a:endParaRPr>
                    </a:p>
                  </a:txBody>
                  <a:tcPr/>
                </a:tc>
                <a:tc>
                  <a:txBody>
                    <a:bodyPr/>
                    <a:lstStyle/>
                    <a:p>
                      <a:pPr algn="ctr"/>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9521788"/>
                  </a:ext>
                </a:extLst>
              </a:tr>
              <a:tr h="271240">
                <a:tc>
                  <a:txBody>
                    <a:bodyPr/>
                    <a:lstStyle/>
                    <a:p>
                      <a:r>
                        <a:rPr lang="el-GR" sz="1400" dirty="0">
                          <a:latin typeface="Arial" panose="020B0604020202020204" pitchFamily="34" charset="0"/>
                          <a:cs typeface="Arial" panose="020B0604020202020204" pitchFamily="34" charset="0"/>
                        </a:rPr>
                        <a:t>ΣΑΠ (</a:t>
                      </a:r>
                      <a:r>
                        <a:rPr lang="en-US" sz="1400" dirty="0">
                          <a:latin typeface="Arial" panose="020B0604020202020204" pitchFamily="34" charset="0"/>
                          <a:cs typeface="Arial" panose="020B0604020202020204" pitchFamily="34" charset="0"/>
                        </a:rPr>
                        <a:t>mm Hg)</a:t>
                      </a:r>
                      <a:endParaRPr lang="el-GR" sz="1400" dirty="0">
                        <a:latin typeface="Arial" panose="020B0604020202020204" pitchFamily="34" charset="0"/>
                        <a:cs typeface="Arial" panose="020B0604020202020204" pitchFamily="34" charset="0"/>
                      </a:endParaRPr>
                    </a:p>
                  </a:txBody>
                  <a:tcPr/>
                </a:tc>
                <a:tc>
                  <a:txBody>
                    <a:bodyPr/>
                    <a:lstStyle/>
                    <a:p>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661567903"/>
                  </a:ext>
                </a:extLst>
              </a:tr>
              <a:tr h="650976">
                <a:tc>
                  <a:txBody>
                    <a:bodyPr/>
                    <a:lstStyle/>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100-109</a:t>
                      </a:r>
                      <a:endPar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endParaRPr>
                    </a:p>
                    <a:p>
                      <a:pPr algn="ct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90-99</a:t>
                      </a:r>
                      <a:endPar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endParaRPr>
                    </a:p>
                    <a:p>
                      <a:pPr algn="ct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&lt;</a:t>
                      </a:r>
                      <a:r>
                        <a:rPr kumimoji="0" lang="en-US" sz="1400" b="0" i="0" u="none" strike="noStrike" kern="1200" baseline="0" dirty="0">
                          <a:solidFill>
                            <a:schemeClr val="dk1"/>
                          </a:solidFill>
                          <a:latin typeface="Arial" panose="020B0604020202020204" pitchFamily="34" charset="0"/>
                          <a:ea typeface="+mn-ea"/>
                          <a:cs typeface="Arial" panose="020B0604020202020204" pitchFamily="34" charset="0"/>
                        </a:rPr>
                        <a:t>9</a:t>
                      </a:r>
                      <a:r>
                        <a:rPr kumimoji="0" lang="el-GR" sz="1400" b="0" i="0" u="none" strike="noStrike" kern="1200" baseline="0" dirty="0">
                          <a:solidFill>
                            <a:schemeClr val="dk1"/>
                          </a:solidFill>
                          <a:latin typeface="Arial" panose="020B0604020202020204" pitchFamily="34" charset="0"/>
                          <a:ea typeface="+mn-ea"/>
                          <a:cs typeface="Arial" panose="020B0604020202020204" pitchFamily="34" charset="0"/>
                        </a:rPr>
                        <a:t>0.0</a:t>
                      </a:r>
                      <a:endParaRPr lang="el-GR" sz="1400" dirty="0">
                        <a:latin typeface="Arial" panose="020B0604020202020204" pitchFamily="34" charset="0"/>
                        <a:cs typeface="Arial" panose="020B0604020202020204" pitchFamily="34" charset="0"/>
                      </a:endParaRPr>
                    </a:p>
                  </a:txBody>
                  <a:tcPr/>
                </a:tc>
                <a:tc>
                  <a:txBody>
                    <a:bodyPr/>
                    <a:lstStyle/>
                    <a:p>
                      <a:pPr algn="ctr"/>
                      <a:r>
                        <a:rPr lang="el-GR" sz="1400" dirty="0">
                          <a:latin typeface="Arial" panose="020B0604020202020204" pitchFamily="34" charset="0"/>
                          <a:cs typeface="Arial" panose="020B0604020202020204" pitchFamily="34" charset="0"/>
                        </a:rPr>
                        <a:t>1</a:t>
                      </a:r>
                    </a:p>
                    <a:p>
                      <a:pPr algn="ctr"/>
                      <a:r>
                        <a:rPr lang="en-US" sz="1400" dirty="0">
                          <a:latin typeface="Arial" panose="020B0604020202020204" pitchFamily="34" charset="0"/>
                          <a:cs typeface="Arial" panose="020B0604020202020204" pitchFamily="34" charset="0"/>
                        </a:rPr>
                        <a:t>2</a:t>
                      </a:r>
                      <a:endParaRPr lang="el-GR" sz="1400" dirty="0">
                        <a:latin typeface="Arial" panose="020B0604020202020204" pitchFamily="34" charset="0"/>
                        <a:cs typeface="Arial" panose="020B0604020202020204" pitchFamily="34" charset="0"/>
                      </a:endParaRPr>
                    </a:p>
                    <a:p>
                      <a:pPr algn="ctr"/>
                      <a:r>
                        <a:rPr lang="el-GR" sz="14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260914947"/>
                  </a:ext>
                </a:extLst>
              </a:tr>
              <a:tr h="337795">
                <a:tc>
                  <a:txBody>
                    <a:bodyPr/>
                    <a:lstStyle/>
                    <a:p>
                      <a:pPr algn="ctr"/>
                      <a:r>
                        <a:rPr lang="el-GR" sz="1400" dirty="0" err="1">
                          <a:latin typeface="Arial" panose="020B0604020202020204" pitchFamily="34" charset="0"/>
                          <a:cs typeface="Arial" panose="020B0604020202020204" pitchFamily="34" charset="0"/>
                        </a:rPr>
                        <a:t>Σφύξεις</a:t>
                      </a:r>
                      <a:r>
                        <a:rPr lang="el-GR" sz="14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min)</a:t>
                      </a:r>
                      <a:endParaRPr lang="el-GR" sz="1400" dirty="0">
                        <a:latin typeface="Arial" panose="020B0604020202020204" pitchFamily="34" charset="0"/>
                        <a:cs typeface="Arial" panose="020B0604020202020204" pitchFamily="34" charset="0"/>
                      </a:endParaRPr>
                    </a:p>
                  </a:txBody>
                  <a:tcPr/>
                </a:tc>
                <a:tc>
                  <a:txBody>
                    <a:bodyPr/>
                    <a:lstStyle/>
                    <a:p>
                      <a:pPr algn="ctr"/>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96411673"/>
                  </a:ext>
                </a:extLst>
              </a:tr>
              <a:tr h="271240">
                <a:tc>
                  <a:txBody>
                    <a:bodyPr/>
                    <a:lstStyle/>
                    <a:p>
                      <a:pPr algn="ctr"/>
                      <a:r>
                        <a:rPr lang="en-US" sz="1400" dirty="0">
                          <a:latin typeface="Arial" panose="020B0604020202020204" pitchFamily="34" charset="0"/>
                          <a:cs typeface="Arial" panose="020B0604020202020204" pitchFamily="34" charset="0"/>
                        </a:rPr>
                        <a:t>&gt;100</a:t>
                      </a:r>
                      <a:endParaRPr lang="el-GR" sz="1400" dirty="0">
                        <a:latin typeface="Arial" panose="020B0604020202020204" pitchFamily="34" charset="0"/>
                        <a:cs typeface="Arial" panose="020B0604020202020204" pitchFamily="34" charset="0"/>
                      </a:endParaRPr>
                    </a:p>
                  </a:txBody>
                  <a:tcPr/>
                </a:tc>
                <a:tc>
                  <a:txBody>
                    <a:bodyPr/>
                    <a:lstStyle/>
                    <a:p>
                      <a:pPr algn="ctr"/>
                      <a:r>
                        <a:rPr lang="en-US" sz="1400" dirty="0">
                          <a:latin typeface="Arial" panose="020B0604020202020204" pitchFamily="34" charset="0"/>
                          <a:cs typeface="Arial" panose="020B0604020202020204" pitchFamily="34" charset="0"/>
                        </a:rPr>
                        <a:t>1</a:t>
                      </a:r>
                      <a:endParaRPr lang="el-GR"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9622193"/>
                  </a:ext>
                </a:extLst>
              </a:tr>
              <a:tr h="320541">
                <a:tc>
                  <a:txBody>
                    <a:bodyPr/>
                    <a:lstStyle/>
                    <a:p>
                      <a:pPr algn="ctr"/>
                      <a:r>
                        <a:rPr lang="el-GR" sz="1400" dirty="0">
                          <a:latin typeface="Arial" panose="020B0604020202020204" pitchFamily="34" charset="0"/>
                          <a:cs typeface="Arial" panose="020B0604020202020204" pitchFamily="34" charset="0"/>
                        </a:rPr>
                        <a:t>Μέλαινα</a:t>
                      </a:r>
                    </a:p>
                  </a:txBody>
                  <a:tcPr/>
                </a:tc>
                <a:tc>
                  <a:txBody>
                    <a:bodyPr/>
                    <a:lstStyle/>
                    <a:p>
                      <a:pPr algn="ctr"/>
                      <a:r>
                        <a:rPr lang="el-GR" sz="1400" dirty="0">
                          <a:latin typeface="Arial" panose="020B0604020202020204" pitchFamily="34" charset="0"/>
                          <a:cs typeface="Arial" panose="020B0604020202020204" pitchFamily="34" charset="0"/>
                        </a:rPr>
                        <a:t>1</a:t>
                      </a:r>
                    </a:p>
                  </a:txBody>
                  <a:tcPr/>
                </a:tc>
                <a:extLst>
                  <a:ext uri="{0D108BD9-81ED-4DB2-BD59-A6C34878D82A}">
                    <a16:rowId xmlns:a16="http://schemas.microsoft.com/office/drawing/2014/main" val="3025925417"/>
                  </a:ext>
                </a:extLst>
              </a:tr>
              <a:tr h="320541">
                <a:tc>
                  <a:txBody>
                    <a:bodyPr/>
                    <a:lstStyle/>
                    <a:p>
                      <a:pPr algn="ctr"/>
                      <a:r>
                        <a:rPr lang="el-GR" sz="1400" dirty="0" err="1">
                          <a:latin typeface="Arial" panose="020B0604020202020204" pitchFamily="34" charset="0"/>
                          <a:cs typeface="Arial" panose="020B0604020202020204" pitchFamily="34" charset="0"/>
                        </a:rPr>
                        <a:t>Συγκοπτικό</a:t>
                      </a:r>
                      <a:r>
                        <a:rPr lang="el-GR" sz="1400" dirty="0">
                          <a:latin typeface="Arial" panose="020B0604020202020204" pitchFamily="34" charset="0"/>
                          <a:cs typeface="Arial" panose="020B0604020202020204" pitchFamily="34" charset="0"/>
                        </a:rPr>
                        <a:t> επεισόδιο</a:t>
                      </a:r>
                    </a:p>
                  </a:txBody>
                  <a:tcPr/>
                </a:tc>
                <a:tc>
                  <a:txBody>
                    <a:bodyPr/>
                    <a:lstStyle/>
                    <a:p>
                      <a:pPr algn="ctr"/>
                      <a:r>
                        <a:rPr lang="el-GR" sz="14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3733461457"/>
                  </a:ext>
                </a:extLst>
              </a:tr>
              <a:tr h="320541">
                <a:tc>
                  <a:txBody>
                    <a:bodyPr/>
                    <a:lstStyle/>
                    <a:p>
                      <a:pPr algn="ctr"/>
                      <a:r>
                        <a:rPr lang="el-GR" sz="1400" dirty="0">
                          <a:latin typeface="Arial" panose="020B0604020202020204" pitchFamily="34" charset="0"/>
                          <a:cs typeface="Arial" panose="020B0604020202020204" pitchFamily="34" charset="0"/>
                        </a:rPr>
                        <a:t>Ηπατική Νόσος</a:t>
                      </a:r>
                    </a:p>
                  </a:txBody>
                  <a:tcPr/>
                </a:tc>
                <a:tc>
                  <a:txBody>
                    <a:bodyPr/>
                    <a:lstStyle/>
                    <a:p>
                      <a:pPr algn="ctr"/>
                      <a:r>
                        <a:rPr lang="el-GR" sz="14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627650742"/>
                  </a:ext>
                </a:extLst>
              </a:tr>
              <a:tr h="320541">
                <a:tc>
                  <a:txBody>
                    <a:bodyPr/>
                    <a:lstStyle/>
                    <a:p>
                      <a:pPr algn="ctr"/>
                      <a:r>
                        <a:rPr lang="el-GR" sz="1400" dirty="0">
                          <a:latin typeface="Arial" panose="020B0604020202020204" pitchFamily="34" charset="0"/>
                          <a:cs typeface="Arial" panose="020B0604020202020204" pitchFamily="34" charset="0"/>
                        </a:rPr>
                        <a:t>Καρδιακή Νόσος</a:t>
                      </a:r>
                    </a:p>
                  </a:txBody>
                  <a:tcPr/>
                </a:tc>
                <a:tc>
                  <a:txBody>
                    <a:bodyPr/>
                    <a:lstStyle/>
                    <a:p>
                      <a:pPr algn="ctr"/>
                      <a:r>
                        <a:rPr lang="el-GR" sz="1400" dirty="0">
                          <a:latin typeface="Arial" panose="020B0604020202020204" pitchFamily="34" charset="0"/>
                          <a:cs typeface="Arial" panose="020B0604020202020204" pitchFamily="34" charset="0"/>
                        </a:rPr>
                        <a:t>2</a:t>
                      </a:r>
                    </a:p>
                  </a:txBody>
                  <a:tcPr/>
                </a:tc>
                <a:extLst>
                  <a:ext uri="{0D108BD9-81ED-4DB2-BD59-A6C34878D82A}">
                    <a16:rowId xmlns:a16="http://schemas.microsoft.com/office/drawing/2014/main" val="2193488416"/>
                  </a:ext>
                </a:extLst>
              </a:tr>
            </a:tbl>
          </a:graphicData>
        </a:graphic>
      </p:graphicFrame>
      <p:sp>
        <p:nvSpPr>
          <p:cNvPr id="10" name="TextBox 9">
            <a:extLst>
              <a:ext uri="{FF2B5EF4-FFF2-40B4-BE49-F238E27FC236}">
                <a16:creationId xmlns:a16="http://schemas.microsoft.com/office/drawing/2014/main" id="{E51F2C3A-7754-6C50-7D33-F56D0C6B20D7}"/>
              </a:ext>
            </a:extLst>
          </p:cNvPr>
          <p:cNvSpPr txBox="1"/>
          <p:nvPr/>
        </p:nvSpPr>
        <p:spPr>
          <a:xfrm>
            <a:off x="4560570" y="5358085"/>
            <a:ext cx="4583430" cy="1200329"/>
          </a:xfrm>
          <a:prstGeom prst="rect">
            <a:avLst/>
          </a:prstGeom>
          <a:noFill/>
        </p:spPr>
        <p:txBody>
          <a:bodyPr wrap="square">
            <a:spAutoFit/>
          </a:bodyPr>
          <a:lstStyle/>
          <a:p>
            <a:r>
              <a:rPr lang="el-GR" dirty="0">
                <a:latin typeface="Arial" panose="020B0604020202020204" pitchFamily="34" charset="0"/>
                <a:cs typeface="Arial" panose="020B0604020202020204" pitchFamily="34" charset="0"/>
              </a:rPr>
              <a:t>Οδηγίες </a:t>
            </a:r>
            <a:r>
              <a:rPr lang="en-US" dirty="0">
                <a:latin typeface="Arial" panose="020B0604020202020204" pitchFamily="34" charset="0"/>
                <a:cs typeface="Arial" panose="020B0604020202020204" pitchFamily="34" charset="0"/>
              </a:rPr>
              <a:t>ESGE/ ACG:</a:t>
            </a:r>
            <a:r>
              <a:rPr lang="el-GR" dirty="0">
                <a:latin typeface="Arial" panose="020B0604020202020204" pitchFamily="34" charset="0"/>
                <a:cs typeface="Arial" panose="020B0604020202020204" pitchFamily="34" charset="0"/>
              </a:rPr>
              <a:t> Προ εισαγωγής </a:t>
            </a:r>
            <a:r>
              <a:rPr lang="en-US" dirty="0">
                <a:latin typeface="Arial" panose="020B0604020202020204" pitchFamily="34" charset="0"/>
                <a:cs typeface="Arial" panose="020B0604020202020204" pitchFamily="34" charset="0"/>
              </a:rPr>
              <a:t>GBS ≤ 1 </a:t>
            </a:r>
            <a:r>
              <a:rPr lang="el-GR" dirty="0">
                <a:latin typeface="Arial" panose="020B0604020202020204" pitchFamily="34" charset="0"/>
                <a:cs typeface="Arial" panose="020B0604020202020204" pitchFamily="34" charset="0"/>
              </a:rPr>
              <a:t>: Όχι εισαγωγή</a:t>
            </a:r>
          </a:p>
          <a:p>
            <a:r>
              <a:rPr lang="el-GR" dirty="0">
                <a:latin typeface="Arial" panose="020B0604020202020204" pitchFamily="34" charset="0"/>
                <a:cs typeface="Arial" panose="020B0604020202020204" pitchFamily="34" charset="0"/>
              </a:rPr>
              <a:t>Πολύ χαμηλού κινδύνου για </a:t>
            </a:r>
            <a:r>
              <a:rPr lang="en-US" dirty="0">
                <a:latin typeface="Arial" panose="020B0604020202020204" pitchFamily="34" charset="0"/>
                <a:cs typeface="Arial" panose="020B0604020202020204" pitchFamily="34" charset="0"/>
              </a:rPr>
              <a:t> </a:t>
            </a:r>
            <a:r>
              <a:rPr lang="el-GR" dirty="0">
                <a:latin typeface="Arial" panose="020B0604020202020204" pitchFamily="34" charset="0"/>
                <a:cs typeface="Arial" panose="020B0604020202020204" pitchFamily="34" charset="0"/>
              </a:rPr>
              <a:t>υποτροπή, θνητότητα εντός 30 ημερών.</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821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4469A4-7F2E-D6BE-5AB4-85E615D9DC29}"/>
              </a:ext>
            </a:extLst>
          </p:cNvPr>
          <p:cNvSpPr>
            <a:spLocks noGrp="1"/>
          </p:cNvSpPr>
          <p:nvPr>
            <p:ph type="title"/>
          </p:nvPr>
        </p:nvSpPr>
        <p:spPr>
          <a:xfrm>
            <a:off x="457200" y="404664"/>
            <a:ext cx="8229600" cy="852704"/>
          </a:xfrm>
        </p:spPr>
        <p:txBody>
          <a:bodyPr>
            <a:normAutofit/>
          </a:bodyPr>
          <a:lstStyle/>
          <a:p>
            <a:pPr algn="ctr"/>
            <a:r>
              <a:rPr lang="el-GR" sz="3200" dirty="0">
                <a:latin typeface="Arial" panose="020B0604020202020204" pitchFamily="34" charset="0"/>
                <a:cs typeface="Arial" panose="020B0604020202020204" pitchFamily="34" charset="0"/>
              </a:rPr>
              <a:t>Προ ενδοσκόπησης</a:t>
            </a:r>
          </a:p>
        </p:txBody>
      </p:sp>
      <p:sp>
        <p:nvSpPr>
          <p:cNvPr id="3" name="Θέση περιεχομένου 2">
            <a:extLst>
              <a:ext uri="{FF2B5EF4-FFF2-40B4-BE49-F238E27FC236}">
                <a16:creationId xmlns:a16="http://schemas.microsoft.com/office/drawing/2014/main" id="{5901EA56-73CF-6986-7F96-F444EB789EE8}"/>
              </a:ext>
            </a:extLst>
          </p:cNvPr>
          <p:cNvSpPr>
            <a:spLocks noGrp="1"/>
          </p:cNvSpPr>
          <p:nvPr>
            <p:ph idx="1"/>
          </p:nvPr>
        </p:nvSpPr>
        <p:spPr>
          <a:xfrm>
            <a:off x="539552" y="1631990"/>
            <a:ext cx="8229600" cy="4389120"/>
          </a:xfrm>
        </p:spPr>
        <p:txBody>
          <a:bodyPr>
            <a:normAutofit fontScale="92500" lnSpcReduction="20000"/>
          </a:bodyPr>
          <a:lstStyle/>
          <a:p>
            <a:r>
              <a:rPr lang="el-GR" sz="2000" dirty="0">
                <a:latin typeface="Arial" panose="020B0604020202020204" pitchFamily="34" charset="0"/>
                <a:cs typeface="Arial" panose="020B0604020202020204" pitchFamily="34" charset="0"/>
              </a:rPr>
              <a:t>Α. Αιμοδυναμική σταθεροποίηση ασθενούς.</a:t>
            </a: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Β. </a:t>
            </a:r>
            <a:r>
              <a:rPr lang="en-US" sz="2000" dirty="0">
                <a:latin typeface="Arial" panose="020B0604020202020204" pitchFamily="34" charset="0"/>
                <a:cs typeface="Arial" panose="020B0604020202020204" pitchFamily="34" charset="0"/>
              </a:rPr>
              <a:t>Restrictive strategy</a:t>
            </a:r>
            <a:r>
              <a:rPr lang="el-GR" sz="2000" dirty="0">
                <a:latin typeface="Arial" panose="020B0604020202020204" pitchFamily="34" charset="0"/>
                <a:cs typeface="Arial" panose="020B0604020202020204" pitchFamily="34" charset="0"/>
              </a:rPr>
              <a:t> μετάγγισης:</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Η</a:t>
            </a:r>
            <a:r>
              <a:rPr lang="en-US" sz="2000" dirty="0">
                <a:latin typeface="Arial" panose="020B0604020202020204" pitchFamily="34" charset="0"/>
                <a:cs typeface="Arial" panose="020B0604020202020204" pitchFamily="34" charset="0"/>
              </a:rPr>
              <a:t>b &lt;7 g/dL </a:t>
            </a:r>
            <a:r>
              <a:rPr lang="el-GR" sz="2000" dirty="0">
                <a:latin typeface="Arial" panose="020B0604020202020204" pitchFamily="34" charset="0"/>
                <a:cs typeface="Arial" panose="020B0604020202020204" pitchFamily="34" charset="0"/>
              </a:rPr>
              <a:t>ή λιγότερο.</a:t>
            </a: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Γ. Έγχυση </a:t>
            </a:r>
            <a:r>
              <a:rPr lang="en-US" sz="2000" dirty="0">
                <a:latin typeface="Arial" panose="020B0604020202020204" pitchFamily="34" charset="0"/>
                <a:cs typeface="Arial" panose="020B0604020202020204" pitchFamily="34" charset="0"/>
              </a:rPr>
              <a:t>erythromycin</a:t>
            </a:r>
            <a:r>
              <a:rPr lang="el-GR" sz="2000" dirty="0">
                <a:latin typeface="Arial" panose="020B0604020202020204" pitchFamily="34" charset="0"/>
                <a:cs typeface="Arial" panose="020B0604020202020204" pitchFamily="34" charset="0"/>
              </a:rPr>
              <a:t> (30 </a:t>
            </a:r>
            <a:r>
              <a:rPr lang="en-US" sz="2000" dirty="0">
                <a:latin typeface="Arial" panose="020B0604020202020204" pitchFamily="34" charset="0"/>
                <a:cs typeface="Arial" panose="020B0604020202020204" pitchFamily="34" charset="0"/>
              </a:rPr>
              <a:t>min- 1h </a:t>
            </a:r>
            <a:r>
              <a:rPr lang="el-GR" sz="2000" dirty="0">
                <a:latin typeface="Arial" panose="020B0604020202020204" pitchFamily="34" charset="0"/>
                <a:cs typeface="Arial" panose="020B0604020202020204" pitchFamily="34" charset="0"/>
              </a:rPr>
              <a:t>προ ενδοσκόπησης).</a:t>
            </a:r>
          </a:p>
          <a:p>
            <a:endParaRPr lang="en-US"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Δ</a:t>
            </a:r>
            <a:r>
              <a:rPr lang="en-US" sz="2000" dirty="0">
                <a:latin typeface="Arial" panose="020B0604020202020204" pitchFamily="34" charset="0"/>
                <a:cs typeface="Arial" panose="020B0604020202020204" pitchFamily="34" charset="0"/>
              </a:rPr>
              <a:t>. PPIs? </a:t>
            </a:r>
            <a:r>
              <a:rPr lang="el-GR" sz="2000" dirty="0">
                <a:latin typeface="Arial" panose="020B0604020202020204" pitchFamily="34" charset="0"/>
                <a:cs typeface="Arial" panose="020B0604020202020204" pitchFamily="34" charset="0"/>
              </a:rPr>
              <a:t>(Α</a:t>
            </a:r>
            <a:r>
              <a:rPr lang="en-US" sz="2000" dirty="0">
                <a:latin typeface="Arial" panose="020B0604020202020204" pitchFamily="34" charset="0"/>
                <a:cs typeface="Arial" panose="020B0604020202020204" pitchFamily="34" charset="0"/>
              </a:rPr>
              <a:t>CG: </a:t>
            </a:r>
            <a:r>
              <a:rPr lang="el-GR" sz="2000" dirty="0">
                <a:latin typeface="Arial" panose="020B0604020202020204" pitchFamily="34" charset="0"/>
                <a:cs typeface="Arial" panose="020B0604020202020204" pitchFamily="34" charset="0"/>
              </a:rPr>
              <a:t>Όχι δυνατή η οδηγία ).</a:t>
            </a:r>
          </a:p>
          <a:p>
            <a:pPr marL="0" indent="0">
              <a:buNone/>
            </a:pPr>
            <a:r>
              <a:rPr lang="el-GR" sz="2000" dirty="0">
                <a:latin typeface="Arial" panose="020B0604020202020204" pitchFamily="34" charset="0"/>
                <a:cs typeface="Arial" panose="020B0604020202020204" pitchFamily="34" charset="0"/>
              </a:rPr>
              <a:t> </a:t>
            </a:r>
          </a:p>
          <a:p>
            <a:r>
              <a:rPr lang="el-GR" sz="2000" dirty="0">
                <a:latin typeface="Arial" panose="020B0604020202020204" pitchFamily="34" charset="0"/>
                <a:cs typeface="Arial" panose="020B0604020202020204" pitchFamily="34" charset="0"/>
              </a:rPr>
              <a:t>Ε. Αντιπηκτικά: διόρθωση πηκτικότητας. Ενδοσκοπική θεραπεία μπορεί να γίνει με ασφάλεια σε </a:t>
            </a:r>
            <a:r>
              <a:rPr lang="en-US" sz="2000" dirty="0">
                <a:latin typeface="Arial" panose="020B0604020202020204" pitchFamily="34" charset="0"/>
                <a:cs typeface="Arial" panose="020B0604020202020204" pitchFamily="34" charset="0"/>
              </a:rPr>
              <a:t>INR</a:t>
            </a:r>
            <a:r>
              <a:rPr lang="el-GR" sz="2000" dirty="0">
                <a:latin typeface="Arial" panose="020B0604020202020204" pitchFamily="34" charset="0"/>
                <a:cs typeface="Arial" panose="020B0604020202020204" pitchFamily="34" charset="0"/>
              </a:rPr>
              <a:t>&lt;</a:t>
            </a:r>
            <a:r>
              <a:rPr lang="en-US" sz="2000" dirty="0">
                <a:latin typeface="Arial" panose="020B0604020202020204" pitchFamily="34" charset="0"/>
                <a:cs typeface="Arial" panose="020B0604020202020204" pitchFamily="34" charset="0"/>
              </a:rPr>
              <a:t>2.5</a:t>
            </a:r>
            <a:r>
              <a:rPr lang="el-GR" sz="2000" dirty="0">
                <a:latin typeface="Arial" panose="020B0604020202020204" pitchFamily="34" charset="0"/>
                <a:cs typeface="Arial" panose="020B0604020202020204" pitchFamily="34" charset="0"/>
              </a:rPr>
              <a:t>. (Όχι όμως καθυστέρηση ενδοσκόπησης).</a:t>
            </a:r>
          </a:p>
          <a:p>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ΣΤ. Ασπιρίνη χαμηλής δόσης: Διακοπή σε προληπτική χορήγηση. Σε δευτερογενή προφύλαξη: Διακοπή </a:t>
            </a:r>
            <a:r>
              <a:rPr lang="el-GR" sz="2000" dirty="0" err="1">
                <a:latin typeface="Arial" panose="020B0604020202020204" pitchFamily="34" charset="0"/>
                <a:cs typeface="Arial" panose="020B0604020202020204" pitchFamily="34" charset="0"/>
              </a:rPr>
              <a:t>αντιαιμοπεταλιακού</a:t>
            </a:r>
            <a:r>
              <a:rPr lang="el-GR" sz="2000" dirty="0">
                <a:latin typeface="Arial" panose="020B0604020202020204" pitchFamily="34" charset="0"/>
                <a:cs typeface="Arial" panose="020B0604020202020204" pitchFamily="34" charset="0"/>
              </a:rPr>
              <a:t> (έναρξη 5 μέρες)/όχι Ασπιρίνης.</a:t>
            </a:r>
          </a:p>
          <a:p>
            <a:endParaRPr lang="el-GR" sz="2000" dirty="0">
              <a:latin typeface="Arial" panose="020B0604020202020204" pitchFamily="34" charset="0"/>
              <a:cs typeface="Arial" panose="020B0604020202020204" pitchFamily="34" charset="0"/>
            </a:endParaRPr>
          </a:p>
          <a:p>
            <a:endParaRPr lang="el-GR" dirty="0"/>
          </a:p>
        </p:txBody>
      </p:sp>
      <p:sp>
        <p:nvSpPr>
          <p:cNvPr id="5" name="TextBox 4">
            <a:extLst>
              <a:ext uri="{FF2B5EF4-FFF2-40B4-BE49-F238E27FC236}">
                <a16:creationId xmlns:a16="http://schemas.microsoft.com/office/drawing/2014/main" id="{B5B3D041-CE42-0430-7320-4983EFFC5D08}"/>
              </a:ext>
            </a:extLst>
          </p:cNvPr>
          <p:cNvSpPr txBox="1"/>
          <p:nvPr/>
        </p:nvSpPr>
        <p:spPr>
          <a:xfrm>
            <a:off x="4103370" y="6024518"/>
            <a:ext cx="4583430" cy="600164"/>
          </a:xfrm>
          <a:prstGeom prst="rect">
            <a:avLst/>
          </a:prstGeom>
          <a:noFill/>
        </p:spPr>
        <p:txBody>
          <a:bodyPr wrap="square">
            <a:spAutoFit/>
          </a:bodyPr>
          <a:lstStyle/>
          <a:p>
            <a:pPr algn="r"/>
            <a:r>
              <a:rPr lang="da-DK" sz="1100" dirty="0">
                <a:latin typeface="Arial" panose="020B0604020202020204" pitchFamily="34" charset="0"/>
                <a:cs typeface="Arial" panose="020B0604020202020204" pitchFamily="34" charset="0"/>
              </a:rPr>
              <a:t>Villanueva C et al. Ν Engl J Med 2013;368:11-21.</a:t>
            </a:r>
            <a:endParaRPr lang="el-GR" sz="1100" dirty="0">
              <a:latin typeface="Arial" panose="020B0604020202020204" pitchFamily="34" charset="0"/>
              <a:cs typeface="Arial" panose="020B0604020202020204" pitchFamily="34" charset="0"/>
            </a:endParaRPr>
          </a:p>
          <a:p>
            <a:pPr algn="r"/>
            <a:r>
              <a:rPr lang="en-US" sz="1100" dirty="0">
                <a:latin typeface="Arial" panose="020B0604020202020204" pitchFamily="34" charset="0"/>
                <a:cs typeface="Arial" panose="020B0604020202020204" pitchFamily="34" charset="0"/>
              </a:rPr>
              <a:t>Alan N. </a:t>
            </a:r>
            <a:r>
              <a:rPr lang="en-US" sz="1100" dirty="0" err="1">
                <a:latin typeface="Arial" panose="020B0604020202020204" pitchFamily="34" charset="0"/>
                <a:cs typeface="Arial" panose="020B0604020202020204" pitchFamily="34" charset="0"/>
              </a:rPr>
              <a:t>Barkun</a:t>
            </a:r>
            <a:r>
              <a:rPr lang="el-GR" sz="110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Ann Intern Med. 201</a:t>
            </a:r>
            <a:r>
              <a:rPr lang="el-GR" sz="1100" dirty="0">
                <a:latin typeface="Arial" panose="020B0604020202020204" pitchFamily="34" charset="0"/>
                <a:cs typeface="Arial" panose="020B0604020202020204" pitchFamily="34" charset="0"/>
              </a:rPr>
              <a:t>9</a:t>
            </a:r>
            <a:r>
              <a:rPr lang="en-US" sz="1100" dirty="0">
                <a:latin typeface="Arial" panose="020B0604020202020204" pitchFamily="34" charset="0"/>
                <a:cs typeface="Arial" panose="020B0604020202020204" pitchFamily="34" charset="0"/>
              </a:rPr>
              <a:t>;1</a:t>
            </a:r>
            <a:r>
              <a:rPr lang="el-GR" sz="1100" dirty="0">
                <a:latin typeface="Arial" panose="020B0604020202020204" pitchFamily="34" charset="0"/>
                <a:cs typeface="Arial" panose="020B0604020202020204" pitchFamily="34" charset="0"/>
              </a:rPr>
              <a:t>71</a:t>
            </a:r>
            <a:r>
              <a:rPr lang="en-US" sz="1100" dirty="0">
                <a:latin typeface="Arial" panose="020B0604020202020204" pitchFamily="34" charset="0"/>
                <a:cs typeface="Arial" panose="020B0604020202020204" pitchFamily="34" charset="0"/>
              </a:rPr>
              <a:t>:</a:t>
            </a:r>
            <a:r>
              <a:rPr lang="el-GR" sz="1100" dirty="0">
                <a:latin typeface="Arial" panose="020B0604020202020204" pitchFamily="34" charset="0"/>
                <a:cs typeface="Arial" panose="020B0604020202020204" pitchFamily="34" charset="0"/>
              </a:rPr>
              <a:t>805-822</a:t>
            </a:r>
            <a:r>
              <a:rPr lang="en-US" sz="1100" dirty="0">
                <a:latin typeface="Arial" panose="020B0604020202020204" pitchFamily="34" charset="0"/>
                <a:cs typeface="Arial" panose="020B0604020202020204" pitchFamily="34" charset="0"/>
              </a:rPr>
              <a:t>.</a:t>
            </a:r>
            <a:endParaRPr lang="el-GR" sz="1100" dirty="0">
              <a:latin typeface="Arial" panose="020B0604020202020204" pitchFamily="34" charset="0"/>
              <a:cs typeface="Arial" panose="020B0604020202020204" pitchFamily="34" charset="0"/>
            </a:endParaRPr>
          </a:p>
          <a:p>
            <a:pPr algn="r"/>
            <a:endParaRPr lang="da-DK"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4963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8F7571-F5DC-770A-26E4-67CCF9422FDF}"/>
              </a:ext>
            </a:extLst>
          </p:cNvPr>
          <p:cNvSpPr>
            <a:spLocks noGrp="1"/>
          </p:cNvSpPr>
          <p:nvPr>
            <p:ph type="title"/>
          </p:nvPr>
        </p:nvSpPr>
        <p:spPr>
          <a:xfrm>
            <a:off x="457200" y="704088"/>
            <a:ext cx="8229600" cy="708688"/>
          </a:xfrm>
        </p:spPr>
        <p:txBody>
          <a:bodyPr>
            <a:normAutofit/>
          </a:bodyPr>
          <a:lstStyle/>
          <a:p>
            <a:pPr algn="ctr"/>
            <a:r>
              <a:rPr lang="el-GR" sz="3200" dirty="0">
                <a:latin typeface="Arial" panose="020B0604020202020204" pitchFamily="34" charset="0"/>
                <a:cs typeface="Arial" panose="020B0604020202020204" pitchFamily="34" charset="0"/>
              </a:rPr>
              <a:t>Προ ενδοσκόπησης σε </a:t>
            </a:r>
            <a:r>
              <a:rPr lang="el-GR" sz="3200" dirty="0" err="1">
                <a:latin typeface="Arial" panose="020B0604020202020204" pitchFamily="34" charset="0"/>
                <a:cs typeface="Arial" panose="020B0604020202020204" pitchFamily="34" charset="0"/>
              </a:rPr>
              <a:t>κιρσορραγία</a:t>
            </a:r>
            <a:endParaRPr lang="el-GR" sz="3200" dirty="0">
              <a:latin typeface="Arial" panose="020B0604020202020204" pitchFamily="34" charset="0"/>
              <a:cs typeface="Arial" panose="020B0604020202020204" pitchFamily="34" charset="0"/>
            </a:endParaRPr>
          </a:p>
        </p:txBody>
      </p:sp>
      <p:sp>
        <p:nvSpPr>
          <p:cNvPr id="3" name="Θέση περιεχομένου 2">
            <a:extLst>
              <a:ext uri="{FF2B5EF4-FFF2-40B4-BE49-F238E27FC236}">
                <a16:creationId xmlns:a16="http://schemas.microsoft.com/office/drawing/2014/main" id="{8A5235BC-09FA-4270-239F-E1CDA51CBCD3}"/>
              </a:ext>
            </a:extLst>
          </p:cNvPr>
          <p:cNvSpPr>
            <a:spLocks noGrp="1"/>
          </p:cNvSpPr>
          <p:nvPr>
            <p:ph idx="1"/>
          </p:nvPr>
        </p:nvSpPr>
        <p:spPr/>
        <p:txBody>
          <a:bodyPr>
            <a:normAutofit/>
          </a:bodyPr>
          <a:lstStyle/>
          <a:p>
            <a:r>
              <a:rPr lang="el-GR" sz="2000" dirty="0">
                <a:solidFill>
                  <a:srgbClr val="FF0000"/>
                </a:solidFill>
                <a:latin typeface="Arial" panose="020B0604020202020204" pitchFamily="34" charset="0"/>
                <a:cs typeface="Arial" panose="020B0604020202020204" pitchFamily="34" charset="0"/>
              </a:rPr>
              <a:t>Α. Διασωλήνωση</a:t>
            </a:r>
            <a:r>
              <a:rPr lang="el-GR" sz="2000" dirty="0">
                <a:latin typeface="Arial" panose="020B0604020202020204" pitchFamily="34" charset="0"/>
                <a:cs typeface="Arial" panose="020B0604020202020204" pitchFamily="34" charset="0"/>
              </a:rPr>
              <a:t>: Μόνο σε επηρεασμένο επίπεδο συνείδησης και σε ασθενείς με αιματέμεση.</a:t>
            </a:r>
          </a:p>
          <a:p>
            <a:r>
              <a:rPr lang="el-GR" sz="2000" dirty="0">
                <a:latin typeface="Arial" panose="020B0604020202020204" pitchFamily="34" charset="0"/>
                <a:cs typeface="Arial" panose="020B0604020202020204" pitchFamily="34" charset="0"/>
              </a:rPr>
              <a:t>(</a:t>
            </a:r>
            <a:r>
              <a:rPr lang="el-GR" sz="2000" dirty="0" err="1">
                <a:latin typeface="Arial" panose="020B0604020202020204" pitchFamily="34" charset="0"/>
                <a:cs typeface="Arial" panose="020B0604020202020204" pitchFamily="34" charset="0"/>
              </a:rPr>
              <a:t>Αποσωλήνωση</a:t>
            </a:r>
            <a:r>
              <a:rPr lang="el-GR" sz="2000" dirty="0">
                <a:latin typeface="Arial" panose="020B0604020202020204" pitchFamily="34" charset="0"/>
                <a:cs typeface="Arial" panose="020B0604020202020204" pitchFamily="34" charset="0"/>
              </a:rPr>
              <a:t>: Όσο γίνεται νωρίτερα μετά από ενδοσκόπηση).</a:t>
            </a:r>
          </a:p>
          <a:p>
            <a:r>
              <a:rPr lang="el-GR" sz="2000" dirty="0">
                <a:latin typeface="Arial" panose="020B0604020202020204" pitchFamily="34" charset="0"/>
                <a:cs typeface="Arial" panose="020B0604020202020204" pitchFamily="34" charset="0"/>
              </a:rPr>
              <a:t>Β. Σε υποψία </a:t>
            </a:r>
            <a:r>
              <a:rPr lang="el-GR" sz="2000" dirty="0" err="1">
                <a:latin typeface="Arial" panose="020B0604020202020204" pitchFamily="34" charset="0"/>
                <a:cs typeface="Arial" panose="020B0604020202020204" pitchFamily="34" charset="0"/>
              </a:rPr>
              <a:t>κιρσικής</a:t>
            </a:r>
            <a:r>
              <a:rPr lang="el-GR" sz="2000" dirty="0">
                <a:latin typeface="Arial" panose="020B0604020202020204" pitchFamily="34" charset="0"/>
                <a:cs typeface="Arial" panose="020B0604020202020204" pitchFamily="34" charset="0"/>
              </a:rPr>
              <a:t> αιμορραγίας: άμεση έναρξη </a:t>
            </a:r>
            <a:r>
              <a:rPr lang="el-GR" sz="2000" dirty="0" err="1">
                <a:latin typeface="Arial" panose="020B0604020202020204" pitchFamily="34" charset="0"/>
                <a:cs typeface="Arial" panose="020B0604020202020204" pitchFamily="34" charset="0"/>
              </a:rPr>
              <a:t>αγγειοδραστικών</a:t>
            </a:r>
            <a:r>
              <a:rPr lang="el-GR" sz="2000" dirty="0">
                <a:latin typeface="Arial" panose="020B0604020202020204" pitchFamily="34" charset="0"/>
                <a:cs typeface="Arial" panose="020B0604020202020204" pitchFamily="34" charset="0"/>
              </a:rPr>
              <a:t> φαρμάκων</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terlipressin</a:t>
            </a:r>
            <a:r>
              <a:rPr lang="en-US" sz="2000" dirty="0">
                <a:latin typeface="Arial" panose="020B0604020202020204" pitchFamily="34" charset="0"/>
                <a:cs typeface="Arial" panose="020B0604020202020204" pitchFamily="34" charset="0"/>
              </a:rPr>
              <a:t>, somatostatin, octreotide) </a:t>
            </a:r>
            <a:r>
              <a:rPr lang="el-GR" sz="2000" dirty="0">
                <a:latin typeface="Arial" panose="020B0604020202020204" pitchFamily="34" charset="0"/>
                <a:cs typeface="Arial" panose="020B0604020202020204" pitchFamily="34" charset="0"/>
              </a:rPr>
              <a:t>, συνέχιση για </a:t>
            </a:r>
            <a:r>
              <a:rPr lang="en-US" sz="2000" dirty="0">
                <a:latin typeface="Arial" panose="020B0604020202020204" pitchFamily="34" charset="0"/>
                <a:cs typeface="Arial" panose="020B0604020202020204" pitchFamily="34" charset="0"/>
              </a:rPr>
              <a:t>2–</a:t>
            </a:r>
            <a:r>
              <a:rPr lang="en-US" sz="2000" dirty="0">
                <a:solidFill>
                  <a:srgbClr val="FF0000"/>
                </a:solidFill>
                <a:latin typeface="Arial" panose="020B0604020202020204" pitchFamily="34" charset="0"/>
                <a:cs typeface="Arial" panose="020B0604020202020204" pitchFamily="34" charset="0"/>
              </a:rPr>
              <a:t>5</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ημέρες</a:t>
            </a:r>
            <a:r>
              <a:rPr lang="en-US" sz="2000" dirty="0">
                <a:latin typeface="Arial" panose="020B0604020202020204" pitchFamily="34" charset="0"/>
                <a:cs typeface="Arial" panose="020B0604020202020204" pitchFamily="34" charset="0"/>
              </a:rPr>
              <a:t>. </a:t>
            </a:r>
            <a:endParaRPr lang="el-GR"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Γ. Αντιβιοτική αγωγή: </a:t>
            </a:r>
            <a:r>
              <a:rPr lang="en-US" sz="2000" dirty="0">
                <a:latin typeface="Arial" panose="020B0604020202020204" pitchFamily="34" charset="0"/>
                <a:cs typeface="Arial" panose="020B0604020202020204" pitchFamily="34" charset="0"/>
              </a:rPr>
              <a:t>Ceftriaxone</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1 g/d</a:t>
            </a:r>
            <a:r>
              <a:rPr lang="el-GR" sz="2000" dirty="0">
                <a:latin typeface="Arial" panose="020B0604020202020204" pitchFamily="34" charset="0"/>
                <a:cs typeface="Arial" panose="020B0604020202020204" pitchFamily="34" charset="0"/>
              </a:rPr>
              <a:t> ως </a:t>
            </a:r>
            <a:r>
              <a:rPr lang="en-US" sz="2000" dirty="0">
                <a:latin typeface="Arial" panose="020B0604020202020204" pitchFamily="34" charset="0"/>
                <a:cs typeface="Arial" panose="020B0604020202020204" pitchFamily="34" charset="0"/>
              </a:rPr>
              <a:t> 7 d</a:t>
            </a:r>
            <a:r>
              <a:rPr lang="el-GR" sz="2000" dirty="0">
                <a:latin typeface="Arial" panose="020B0604020202020204" pitchFamily="34" charset="0"/>
                <a:cs typeface="Arial" panose="020B0604020202020204" pitchFamily="34" charset="0"/>
              </a:rPr>
              <a:t> για </a:t>
            </a:r>
            <a:r>
              <a:rPr lang="el-GR" sz="2000" dirty="0" err="1">
                <a:latin typeface="Arial" panose="020B0604020202020204" pitchFamily="34" charset="0"/>
                <a:cs typeface="Arial" panose="020B0604020202020204" pitchFamily="34" charset="0"/>
              </a:rPr>
              <a:t>κιρρωτικούς</a:t>
            </a:r>
            <a:r>
              <a:rPr lang="el-GR" sz="2000" dirty="0">
                <a:latin typeface="Arial" panose="020B0604020202020204" pitchFamily="34" charset="0"/>
                <a:cs typeface="Arial" panose="020B0604020202020204" pitchFamily="34" charset="0"/>
              </a:rPr>
              <a:t> ασθενείς με </a:t>
            </a:r>
            <a:r>
              <a:rPr lang="el-GR" sz="2000" dirty="0" err="1">
                <a:latin typeface="Arial" panose="020B0604020202020204" pitchFamily="34" charset="0"/>
                <a:cs typeface="Arial" panose="020B0604020202020204" pitchFamily="34" charset="0"/>
              </a:rPr>
              <a:t>κιρσική</a:t>
            </a:r>
            <a:r>
              <a:rPr lang="el-GR" sz="2000" dirty="0">
                <a:latin typeface="Arial" panose="020B0604020202020204" pitchFamily="34" charset="0"/>
                <a:cs typeface="Arial" panose="020B0604020202020204" pitchFamily="34" charset="0"/>
              </a:rPr>
              <a:t> αιμορραγία (ή ανάλογα με ανθεκτικότητα αντιβιοτικών και αλλεργίες ασθενούς).</a:t>
            </a:r>
          </a:p>
          <a:p>
            <a:r>
              <a:rPr lang="el-GR" sz="2000" dirty="0">
                <a:latin typeface="Arial" panose="020B0604020202020204" pitchFamily="34" charset="0"/>
                <a:cs typeface="Arial" panose="020B0604020202020204" pitchFamily="34" charset="0"/>
              </a:rPr>
              <a:t>Δ. Σε απουσία αντένδειξης </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παράταση </a:t>
            </a:r>
            <a:r>
              <a:rPr lang="en-US" sz="2000" dirty="0">
                <a:latin typeface="Arial" panose="020B0604020202020204" pitchFamily="34" charset="0"/>
                <a:cs typeface="Arial" panose="020B0604020202020204" pitchFamily="34" charset="0"/>
              </a:rPr>
              <a:t>QT ), </a:t>
            </a:r>
            <a:r>
              <a:rPr lang="el-GR" sz="2000" dirty="0">
                <a:latin typeface="Arial" panose="020B0604020202020204" pitchFamily="34" charset="0"/>
                <a:cs typeface="Arial" panose="020B0604020202020204" pitchFamily="34" charset="0"/>
              </a:rPr>
              <a:t>έγχυση </a:t>
            </a:r>
            <a:r>
              <a:rPr lang="en-US" sz="2000" dirty="0">
                <a:latin typeface="Arial" panose="020B0604020202020204" pitchFamily="34" charset="0"/>
                <a:cs typeface="Arial" panose="020B0604020202020204" pitchFamily="34" charset="0"/>
              </a:rPr>
              <a:t>erythromycin (250 mg IV 30–120 min </a:t>
            </a:r>
            <a:r>
              <a:rPr lang="el-GR" sz="2000" dirty="0">
                <a:latin typeface="Arial" panose="020B0604020202020204" pitchFamily="34" charset="0"/>
                <a:cs typeface="Arial" panose="020B0604020202020204" pitchFamily="34" charset="0"/>
              </a:rPr>
              <a:t>προ ενδοσκόπησης</a:t>
            </a:r>
            <a:r>
              <a:rPr lang="en-US" sz="2000" dirty="0">
                <a:latin typeface="Arial" panose="020B0604020202020204" pitchFamily="34" charset="0"/>
                <a:cs typeface="Arial" panose="020B0604020202020204" pitchFamily="34" charset="0"/>
              </a:rPr>
              <a:t>)</a:t>
            </a:r>
            <a:r>
              <a:rPr lang="el-GR" sz="200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algn="r"/>
            <a:r>
              <a:rPr lang="en-US" sz="1200" dirty="0">
                <a:latin typeface="Arial" panose="020B0604020202020204" pitchFamily="34" charset="0"/>
                <a:cs typeface="Arial" panose="020B0604020202020204" pitchFamily="34" charset="0"/>
              </a:rPr>
              <a:t>de </a:t>
            </a:r>
            <a:r>
              <a:rPr lang="en-US" sz="1200" dirty="0" err="1">
                <a:latin typeface="Arial" panose="020B0604020202020204" pitchFamily="34" charset="0"/>
                <a:cs typeface="Arial" panose="020B0604020202020204" pitchFamily="34" charset="0"/>
              </a:rPr>
              <a:t>Franchis</a:t>
            </a:r>
            <a:r>
              <a:rPr lang="en-US" sz="1200" dirty="0">
                <a:latin typeface="Arial" panose="020B0604020202020204" pitchFamily="34" charset="0"/>
                <a:cs typeface="Arial" panose="020B0604020202020204" pitchFamily="34" charset="0"/>
              </a:rPr>
              <a:t> R, et al. </a:t>
            </a:r>
            <a:r>
              <a:rPr lang="pt-BR" sz="1200" dirty="0">
                <a:latin typeface="Arial" panose="020B0604020202020204" pitchFamily="34" charset="0"/>
                <a:cs typeface="Arial" panose="020B0604020202020204" pitchFamily="34" charset="0"/>
              </a:rPr>
              <a:t>J Hepatol. 2022 Apr;76(4):959-974.</a:t>
            </a:r>
            <a:endParaRPr lang="el-GR"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327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704088"/>
            <a:ext cx="8229600" cy="780696"/>
          </a:xfrm>
        </p:spPr>
        <p:txBody>
          <a:bodyPr>
            <a:normAutofit/>
          </a:bodyPr>
          <a:lstStyle/>
          <a:p>
            <a:pPr algn="ctr"/>
            <a:r>
              <a:rPr lang="el-GR" sz="3200" dirty="0">
                <a:latin typeface="Arial" panose="020B0604020202020204" pitchFamily="34" charset="0"/>
                <a:cs typeface="Arial" panose="020B0604020202020204" pitchFamily="34" charset="0"/>
              </a:rPr>
              <a:t>Χρόνος διενέργειας ενδοσκόπησης </a:t>
            </a:r>
          </a:p>
        </p:txBody>
      </p:sp>
      <p:sp>
        <p:nvSpPr>
          <p:cNvPr id="5" name="4 - Θέση περιεχομένου"/>
          <p:cNvSpPr>
            <a:spLocks noGrp="1"/>
          </p:cNvSpPr>
          <p:nvPr>
            <p:ph idx="1"/>
          </p:nvPr>
        </p:nvSpPr>
        <p:spPr/>
        <p:txBody>
          <a:bodyPr>
            <a:normAutofit/>
          </a:bodyPr>
          <a:lstStyle/>
          <a:p>
            <a:r>
              <a:rPr lang="el-GR" sz="2000" dirty="0">
                <a:latin typeface="Arial" panose="020B0604020202020204" pitchFamily="34" charset="0"/>
                <a:cs typeface="Arial" panose="020B0604020202020204" pitchFamily="34" charset="0"/>
              </a:rPr>
              <a:t>Όλοι οι ασθενείς με </a:t>
            </a:r>
            <a:r>
              <a:rPr lang="en-US" sz="2000" dirty="0">
                <a:latin typeface="Arial" panose="020B0604020202020204" pitchFamily="34" charset="0"/>
                <a:cs typeface="Arial" panose="020B0604020202020204" pitchFamily="34" charset="0"/>
              </a:rPr>
              <a:t>NVUGIB </a:t>
            </a:r>
            <a:r>
              <a:rPr lang="el-GR" sz="2000" dirty="0">
                <a:latin typeface="Arial" panose="020B0604020202020204" pitchFamily="34" charset="0"/>
                <a:cs typeface="Arial" panose="020B0604020202020204" pitchFamily="34" charset="0"/>
              </a:rPr>
              <a:t>: Πρώιμη ενδοσκόπηση – «</a:t>
            </a:r>
            <a:r>
              <a:rPr lang="en-US" sz="2000" dirty="0">
                <a:latin typeface="Arial" panose="020B0604020202020204" pitchFamily="34" charset="0"/>
                <a:cs typeface="Arial" panose="020B0604020202020204" pitchFamily="34" charset="0"/>
              </a:rPr>
              <a:t>early endoscopy</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l-GR" sz="2000" dirty="0">
                <a:solidFill>
                  <a:srgbClr val="FF0000"/>
                </a:solidFill>
                <a:latin typeface="Arial" panose="020B0604020202020204" pitchFamily="34" charset="0"/>
                <a:cs typeface="Arial" panose="020B0604020202020204" pitchFamily="34" charset="0"/>
              </a:rPr>
              <a:t>εντός </a:t>
            </a:r>
            <a:r>
              <a:rPr lang="en-US" sz="2000" dirty="0">
                <a:solidFill>
                  <a:srgbClr val="FF0000"/>
                </a:solidFill>
                <a:latin typeface="Arial" panose="020B0604020202020204" pitchFamily="34" charset="0"/>
                <a:cs typeface="Arial" panose="020B0604020202020204" pitchFamily="34" charset="0"/>
              </a:rPr>
              <a:t>24 h</a:t>
            </a:r>
            <a:r>
              <a:rPr lang="el-GR" sz="2000" dirty="0">
                <a:latin typeface="Arial" panose="020B0604020202020204" pitchFamily="34" charset="0"/>
                <a:cs typeface="Arial" panose="020B0604020202020204" pitchFamily="34" charset="0"/>
              </a:rPr>
              <a:t>), αλλά μόνο μετά από καλή ανάνηψη  του ασθενούς.</a:t>
            </a:r>
          </a:p>
          <a:p>
            <a:pPr algn="r"/>
            <a:r>
              <a:rPr lang="en-US" sz="1100" dirty="0">
                <a:latin typeface="Arial" panose="020B0604020202020204" pitchFamily="34" charset="0"/>
                <a:cs typeface="Arial" panose="020B0604020202020204" pitchFamily="34" charset="0"/>
              </a:rPr>
              <a:t>Laine L, et al. ACG Clinical</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Guideline: upper gastrointestinal and ulcer bleeding. Am </a:t>
            </a:r>
            <a:r>
              <a:rPr lang="en-US" sz="1100" dirty="0" err="1">
                <a:latin typeface="Arial" panose="020B0604020202020204" pitchFamily="34" charset="0"/>
                <a:cs typeface="Arial" panose="020B0604020202020204" pitchFamily="34" charset="0"/>
              </a:rPr>
              <a:t>JGastroenterol</a:t>
            </a:r>
            <a:r>
              <a:rPr lang="en-US" sz="1100" dirty="0">
                <a:latin typeface="Arial" panose="020B0604020202020204" pitchFamily="34" charset="0"/>
                <a:cs typeface="Arial" panose="020B0604020202020204" pitchFamily="34" charset="0"/>
              </a:rPr>
              <a:t> 2021;116:899–917.</a:t>
            </a:r>
          </a:p>
          <a:p>
            <a:pPr algn="r"/>
            <a:r>
              <a:rPr lang="en-US" sz="1100" dirty="0" err="1">
                <a:latin typeface="Arial" panose="020B0604020202020204" pitchFamily="34" charset="0"/>
                <a:cs typeface="Arial" panose="020B0604020202020204" pitchFamily="34" charset="0"/>
              </a:rPr>
              <a:t>Gralnek</a:t>
            </a:r>
            <a:r>
              <a:rPr lang="en-US" sz="1100" dirty="0">
                <a:latin typeface="Arial" panose="020B0604020202020204" pitchFamily="34" charset="0"/>
                <a:cs typeface="Arial" panose="020B0604020202020204" pitchFamily="34" charset="0"/>
              </a:rPr>
              <a:t> IM, J et al. </a:t>
            </a:r>
            <a:r>
              <a:rPr lang="it-IT" sz="1100" dirty="0">
                <a:latin typeface="Arial" panose="020B0604020202020204" pitchFamily="34" charset="0"/>
                <a:cs typeface="Arial" panose="020B0604020202020204" pitchFamily="34" charset="0"/>
              </a:rPr>
              <a:t>(ESGE) Guideline—Update 2021. Endoscopy 2021;</a:t>
            </a:r>
            <a:r>
              <a:rPr lang="el-GR" sz="1100" dirty="0">
                <a:latin typeface="Arial" panose="020B0604020202020204" pitchFamily="34" charset="0"/>
                <a:cs typeface="Arial" panose="020B0604020202020204" pitchFamily="34" charset="0"/>
              </a:rPr>
              <a:t>53:300–32.</a:t>
            </a:r>
            <a:endParaRPr lang="en-US" sz="1100" dirty="0">
              <a:latin typeface="Arial" panose="020B0604020202020204" pitchFamily="34" charset="0"/>
              <a:cs typeface="Arial" panose="020B0604020202020204" pitchFamily="34" charset="0"/>
            </a:endParaRPr>
          </a:p>
          <a:p>
            <a:pPr algn="r"/>
            <a:r>
              <a:rPr lang="en-US" sz="1100" dirty="0" err="1">
                <a:latin typeface="Arial" panose="020B0604020202020204" pitchFamily="34" charset="0"/>
                <a:cs typeface="Arial" panose="020B0604020202020204" pitchFamily="34" charset="0"/>
              </a:rPr>
              <a:t>Barkun</a:t>
            </a:r>
            <a:r>
              <a:rPr lang="en-US" sz="1100" dirty="0">
                <a:latin typeface="Arial" panose="020B0604020202020204" pitchFamily="34" charset="0"/>
                <a:cs typeface="Arial" panose="020B0604020202020204" pitchFamily="34" charset="0"/>
              </a:rPr>
              <a:t> AN, et al. guideline recommendations from the International Consensus Group. Ann Intern Med 2019;171:805–22.</a:t>
            </a:r>
            <a:endParaRPr lang="el-GR" sz="1100" dirty="0">
              <a:latin typeface="Arial" panose="020B0604020202020204" pitchFamily="34" charset="0"/>
              <a:cs typeface="Arial" panose="020B0604020202020204" pitchFamily="34" charset="0"/>
            </a:endParaRPr>
          </a:p>
          <a:p>
            <a:pPr algn="r"/>
            <a:endParaRPr lang="en-US" sz="11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ESGE guidelines</a:t>
            </a:r>
            <a:r>
              <a:rPr lang="el-GR" sz="2000" dirty="0">
                <a:latin typeface="Arial" panose="020B0604020202020204" pitchFamily="34" charset="0"/>
                <a:cs typeface="Arial" panose="020B0604020202020204" pitchFamily="34" charset="0"/>
              </a:rPr>
              <a:t>: ΟΧΙ επείγουσα ενδοσκόπηση –</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urgent endoscopy</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12 h) </a:t>
            </a:r>
            <a:r>
              <a:rPr lang="el-GR" sz="2000" dirty="0">
                <a:latin typeface="Arial" panose="020B0604020202020204" pitchFamily="34" charset="0"/>
                <a:cs typeface="Arial" panose="020B0604020202020204" pitchFamily="34" charset="0"/>
              </a:rPr>
              <a:t>: όχι βελτίωση κλινικής έκβασης. </a:t>
            </a:r>
          </a:p>
          <a:p>
            <a:r>
              <a:rPr lang="el-GR" sz="2000" dirty="0">
                <a:latin typeface="Arial" panose="020B0604020202020204" pitchFamily="34" charset="0"/>
                <a:cs typeface="Arial" panose="020B0604020202020204" pitchFamily="34" charset="0"/>
              </a:rPr>
              <a:t>Όχι πολύ επείγουσα (</a:t>
            </a:r>
            <a:r>
              <a:rPr lang="en-US" sz="2000" dirty="0">
                <a:latin typeface="Arial" panose="020B0604020202020204" pitchFamily="34" charset="0"/>
                <a:cs typeface="Arial" panose="020B0604020202020204" pitchFamily="34" charset="0"/>
              </a:rPr>
              <a:t>emergent</a:t>
            </a:r>
            <a:r>
              <a:rPr lang="el-G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endoscopy </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6 ) </a:t>
            </a:r>
            <a:r>
              <a:rPr lang="el-GR" sz="2000" dirty="0">
                <a:latin typeface="Arial" panose="020B0604020202020204" pitchFamily="34" charset="0"/>
                <a:cs typeface="Arial" panose="020B0604020202020204" pitchFamily="34" charset="0"/>
              </a:rPr>
              <a:t>: χειρότερη κλινική έκβαση. </a:t>
            </a:r>
          </a:p>
          <a:p>
            <a:endParaRPr lang="el-GR" sz="2000" dirty="0">
              <a:latin typeface="Arial" panose="020B0604020202020204" pitchFamily="34" charset="0"/>
              <a:cs typeface="Arial" panose="020B0604020202020204" pitchFamily="34" charset="0"/>
            </a:endParaRPr>
          </a:p>
          <a:p>
            <a:pPr algn="r"/>
            <a:r>
              <a:rPr lang="en-US" sz="1100" dirty="0">
                <a:latin typeface="Arial" panose="020B0604020202020204" pitchFamily="34" charset="0"/>
                <a:cs typeface="Arial" panose="020B0604020202020204" pitchFamily="34" charset="0"/>
              </a:rPr>
              <a:t>Garcia-Tsao G, et al. : Risk stratification, </a:t>
            </a:r>
            <a:r>
              <a:rPr lang="en-US" sz="1100" dirty="0" err="1">
                <a:latin typeface="Arial" panose="020B0604020202020204" pitchFamily="34" charset="0"/>
                <a:cs typeface="Arial" panose="020B0604020202020204" pitchFamily="34" charset="0"/>
              </a:rPr>
              <a:t>diagnosis,and</a:t>
            </a:r>
            <a:r>
              <a:rPr lang="en-US" sz="1100" dirty="0">
                <a:latin typeface="Arial" panose="020B0604020202020204" pitchFamily="34" charset="0"/>
                <a:cs typeface="Arial" panose="020B0604020202020204" pitchFamily="34" charset="0"/>
              </a:rPr>
              <a:t> management: 2016 practice guidance by the American</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Association for the study of liver diseases. Hepatology 2017;</a:t>
            </a:r>
            <a:r>
              <a:rPr lang="el-GR" sz="1100" dirty="0">
                <a:latin typeface="Arial" panose="020B0604020202020204" pitchFamily="34" charset="0"/>
                <a:cs typeface="Arial" panose="020B0604020202020204" pitchFamily="34" charset="0"/>
              </a:rPr>
              <a:t>65:310–35.</a:t>
            </a:r>
          </a:p>
          <a:p>
            <a:r>
              <a:rPr lang="en-US" sz="1100" dirty="0">
                <a:latin typeface="Arial" panose="020B0604020202020204" pitchFamily="34" charset="0"/>
                <a:cs typeface="Arial" panose="020B0604020202020204" pitchFamily="34" charset="0"/>
              </a:rPr>
              <a:t> </a:t>
            </a:r>
          </a:p>
          <a:p>
            <a:endParaRPr lang="el-GR"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770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88B29E-3337-2DBC-4139-8721CF044646}"/>
              </a:ext>
            </a:extLst>
          </p:cNvPr>
          <p:cNvSpPr>
            <a:spLocks noGrp="1"/>
          </p:cNvSpPr>
          <p:nvPr>
            <p:ph type="title"/>
          </p:nvPr>
        </p:nvSpPr>
        <p:spPr>
          <a:xfrm>
            <a:off x="457200" y="704088"/>
            <a:ext cx="8229600" cy="780696"/>
          </a:xfrm>
        </p:spPr>
        <p:txBody>
          <a:bodyPr>
            <a:normAutofit/>
          </a:bodyPr>
          <a:lstStyle/>
          <a:p>
            <a:pPr algn="ctr"/>
            <a:r>
              <a:rPr lang="el-GR" sz="3200" dirty="0">
                <a:latin typeface="Arial" panose="020B0604020202020204" pitchFamily="34" charset="0"/>
                <a:cs typeface="Arial" panose="020B0604020202020204" pitchFamily="34" charset="0"/>
              </a:rPr>
              <a:t>Χρόνος ενδοσκόπησης σε </a:t>
            </a:r>
            <a:r>
              <a:rPr lang="el-GR" sz="3200" dirty="0" err="1">
                <a:latin typeface="Arial" panose="020B0604020202020204" pitchFamily="34" charset="0"/>
                <a:cs typeface="Arial" panose="020B0604020202020204" pitchFamily="34" charset="0"/>
              </a:rPr>
              <a:t>κιρσική</a:t>
            </a:r>
            <a:r>
              <a:rPr lang="el-GR" sz="3200" dirty="0">
                <a:latin typeface="Arial" panose="020B0604020202020204" pitchFamily="34" charset="0"/>
                <a:cs typeface="Arial" panose="020B0604020202020204" pitchFamily="34" charset="0"/>
              </a:rPr>
              <a:t> αιμορραγία</a:t>
            </a:r>
          </a:p>
        </p:txBody>
      </p:sp>
      <p:sp>
        <p:nvSpPr>
          <p:cNvPr id="3" name="Θέση περιεχομένου 2">
            <a:extLst>
              <a:ext uri="{FF2B5EF4-FFF2-40B4-BE49-F238E27FC236}">
                <a16:creationId xmlns:a16="http://schemas.microsoft.com/office/drawing/2014/main" id="{9EECD6C8-25FF-A5EB-3B22-4F232A71F473}"/>
              </a:ext>
            </a:extLst>
          </p:cNvPr>
          <p:cNvSpPr>
            <a:spLocks noGrp="1"/>
          </p:cNvSpPr>
          <p:nvPr>
            <p:ph idx="1"/>
          </p:nvPr>
        </p:nvSpPr>
        <p:spPr/>
        <p:txBody>
          <a:bodyPr>
            <a:normAutofit/>
          </a:bodyPr>
          <a:lstStyle/>
          <a:p>
            <a:r>
              <a:rPr lang="el-GR" sz="2000" dirty="0">
                <a:latin typeface="Arial" panose="020B0604020202020204" pitchFamily="34" charset="0"/>
                <a:cs typeface="Arial" panose="020B0604020202020204" pitchFamily="34" charset="0"/>
              </a:rPr>
              <a:t>Μετά την σταθεροποίηση ασθενούς και προτιμότερα </a:t>
            </a:r>
            <a:r>
              <a:rPr lang="el-GR" sz="2000" dirty="0">
                <a:solidFill>
                  <a:srgbClr val="FF0000"/>
                </a:solidFill>
                <a:latin typeface="Arial" panose="020B0604020202020204" pitchFamily="34" charset="0"/>
                <a:cs typeface="Arial" panose="020B0604020202020204" pitchFamily="34" charset="0"/>
              </a:rPr>
              <a:t>εντός </a:t>
            </a:r>
            <a:r>
              <a:rPr lang="en-US" sz="2000" dirty="0">
                <a:solidFill>
                  <a:srgbClr val="FF0000"/>
                </a:solidFill>
                <a:latin typeface="Arial" panose="020B0604020202020204" pitchFamily="34" charset="0"/>
                <a:cs typeface="Arial" panose="020B0604020202020204" pitchFamily="34" charset="0"/>
              </a:rPr>
              <a:t>12 h </a:t>
            </a:r>
            <a:r>
              <a:rPr lang="el-GR" sz="2000" dirty="0">
                <a:latin typeface="Arial" panose="020B0604020202020204" pitchFamily="34" charset="0"/>
                <a:cs typeface="Arial" panose="020B0604020202020204" pitchFamily="34" charset="0"/>
              </a:rPr>
              <a:t>(το πολύ </a:t>
            </a:r>
            <a:r>
              <a:rPr lang="en-US" sz="2000" dirty="0">
                <a:latin typeface="Arial" panose="020B0604020202020204" pitchFamily="34" charset="0"/>
                <a:cs typeface="Arial" panose="020B0604020202020204" pitchFamily="34" charset="0"/>
              </a:rPr>
              <a:t>24 h</a:t>
            </a:r>
            <a:r>
              <a:rPr lang="el-GR" sz="2000"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a:t>
            </a:r>
            <a:endParaRPr lang="el-GR" sz="2000" dirty="0">
              <a:latin typeface="Arial" panose="020B0604020202020204" pitchFamily="34" charset="0"/>
              <a:cs typeface="Arial" panose="020B0604020202020204" pitchFamily="34" charset="0"/>
            </a:endParaRPr>
          </a:p>
          <a:p>
            <a:r>
              <a:rPr lang="el-GR" sz="2000" dirty="0">
                <a:latin typeface="Arial" panose="020B0604020202020204" pitchFamily="34" charset="0"/>
                <a:cs typeface="Arial" panose="020B0604020202020204" pitchFamily="34" charset="0"/>
              </a:rPr>
              <a:t>Αν δεν μπορεί να σταθεροποιηθεί ή σε ενεργό αιμορραγία--- ενδοσκόπηση όσο γίνεται πιο γρήγορα</a:t>
            </a:r>
            <a:r>
              <a:rPr lang="en-US" sz="2000" dirty="0">
                <a:latin typeface="Arial" panose="020B0604020202020204" pitchFamily="34" charset="0"/>
                <a:cs typeface="Arial" panose="020B0604020202020204" pitchFamily="34" charset="0"/>
              </a:rPr>
              <a:t>.</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Child-Pugh C, model for end-stage liver disease (MELD) score </a:t>
            </a:r>
            <a:r>
              <a:rPr lang="el-GR" sz="2000" dirty="0">
                <a:latin typeface="Arial" panose="020B0604020202020204" pitchFamily="34" charset="0"/>
                <a:cs typeface="Arial" panose="020B0604020202020204" pitchFamily="34" charset="0"/>
              </a:rPr>
              <a:t>και αποτυχία επίτευξης ενδοσκοπικής αιμόστασης : πρόβλεψη θνητότητας </a:t>
            </a:r>
            <a:r>
              <a:rPr lang="en-US" sz="2000" dirty="0">
                <a:latin typeface="Arial" panose="020B0604020202020204" pitchFamily="34" charset="0"/>
                <a:cs typeface="Arial" panose="020B0604020202020204" pitchFamily="34" charset="0"/>
              </a:rPr>
              <a:t> 6-w. </a:t>
            </a:r>
            <a:endParaRPr lang="el-GR"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EC3629-D03B-7993-2CFE-4DC4E8A9855B}"/>
              </a:ext>
            </a:extLst>
          </p:cNvPr>
          <p:cNvSpPr txBox="1"/>
          <p:nvPr/>
        </p:nvSpPr>
        <p:spPr>
          <a:xfrm>
            <a:off x="2411760" y="6021288"/>
            <a:ext cx="6275040" cy="369332"/>
          </a:xfrm>
          <a:prstGeom prst="rect">
            <a:avLst/>
          </a:prstGeom>
          <a:noFill/>
        </p:spPr>
        <p:txBody>
          <a:bodyPr wrap="square">
            <a:spAutoFit/>
          </a:bodyPr>
          <a:lstStyle/>
          <a:p>
            <a:pPr algn="r"/>
            <a:r>
              <a:rPr lang="en-US" dirty="0"/>
              <a:t> </a:t>
            </a:r>
            <a:r>
              <a:rPr lang="en-US" sz="1100" dirty="0">
                <a:latin typeface="Arial" panose="020B0604020202020204" pitchFamily="34" charset="0"/>
                <a:cs typeface="Arial" panose="020B0604020202020204" pitchFamily="34" charset="0"/>
              </a:rPr>
              <a:t>R de </a:t>
            </a:r>
            <a:r>
              <a:rPr lang="en-US" sz="1100" dirty="0" err="1">
                <a:latin typeface="Arial" panose="020B0604020202020204" pitchFamily="34" charset="0"/>
                <a:cs typeface="Arial" panose="020B0604020202020204" pitchFamily="34" charset="0"/>
              </a:rPr>
              <a:t>Franchis</a:t>
            </a:r>
            <a:r>
              <a:rPr lang="el-GR" sz="1100" dirty="0">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et al. </a:t>
            </a:r>
            <a:r>
              <a:rPr lang="en-US" sz="1100" dirty="0" err="1">
                <a:latin typeface="Arial" panose="020B0604020202020204" pitchFamily="34" charset="0"/>
                <a:cs typeface="Arial" panose="020B0604020202020204" pitchFamily="34" charset="0"/>
              </a:rPr>
              <a:t>Baveno</a:t>
            </a:r>
            <a:r>
              <a:rPr lang="en-US" sz="1100" dirty="0">
                <a:latin typeface="Arial" panose="020B0604020202020204" pitchFamily="34" charset="0"/>
                <a:cs typeface="Arial" panose="020B0604020202020204" pitchFamily="34" charset="0"/>
              </a:rPr>
              <a:t> VII. J Hepatol. 2022 April ; 76(4): 959–974.</a:t>
            </a:r>
            <a:endParaRPr lang="el-GR"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43357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Ροή">
  <a:themeElements>
    <a:clrScheme name="Ροή">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Ροή">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Ροή">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3194</TotalTime>
  <Words>4464</Words>
  <Application>Microsoft Office PowerPoint</Application>
  <PresentationFormat>Προβολή στην οθόνη (4:3)</PresentationFormat>
  <Paragraphs>489</Paragraphs>
  <Slides>43</Slides>
  <Notes>18</Notes>
  <HiddenSlides>0</HiddenSlides>
  <MMClips>0</MMClips>
  <ScaleCrop>false</ScaleCrop>
  <HeadingPairs>
    <vt:vector size="6" baseType="variant">
      <vt:variant>
        <vt:lpstr>Γραμματοσειρές που χρησιμοποιούνται</vt:lpstr>
      </vt:variant>
      <vt:variant>
        <vt:i4>17</vt:i4>
      </vt:variant>
      <vt:variant>
        <vt:lpstr>Θέμα</vt:lpstr>
      </vt:variant>
      <vt:variant>
        <vt:i4>1</vt:i4>
      </vt:variant>
      <vt:variant>
        <vt:lpstr>Τίτλοι διαφανειών</vt:lpstr>
      </vt:variant>
      <vt:variant>
        <vt:i4>43</vt:i4>
      </vt:variant>
    </vt:vector>
  </HeadingPairs>
  <TitlesOfParts>
    <vt:vector size="61" baseType="lpstr">
      <vt:lpstr>ＭＳ Ｐゴシック</vt:lpstr>
      <vt:lpstr>AdvOTdc5ff126</vt:lpstr>
      <vt:lpstr>AdvOTdc5ff126+fb</vt:lpstr>
      <vt:lpstr>AdvTT1875e499</vt:lpstr>
      <vt:lpstr>Arial</vt:lpstr>
      <vt:lpstr>BlinkMacSystemFont</vt:lpstr>
      <vt:lpstr>BookAntiqua</vt:lpstr>
      <vt:lpstr>BookAntiqua-Italic</vt:lpstr>
      <vt:lpstr>Calibri</vt:lpstr>
      <vt:lpstr>Comic Sans MS</vt:lpstr>
      <vt:lpstr>Constantia</vt:lpstr>
      <vt:lpstr>Lucida Sans Unicode</vt:lpstr>
      <vt:lpstr>Meta Pro Light</vt:lpstr>
      <vt:lpstr>Meta Serif Pro Book</vt:lpstr>
      <vt:lpstr>URWPalladioL-Roma</vt:lpstr>
      <vt:lpstr>Wingdings</vt:lpstr>
      <vt:lpstr>Wingdings 2</vt:lpstr>
      <vt:lpstr>Ροή</vt:lpstr>
      <vt:lpstr>Ο ρόλος της Ενδοσκόπησης στην αιμορραγία ανώτερου πεπτικού</vt:lpstr>
      <vt:lpstr>Οξεία αιμορραγία ανώτερου πεπτικού</vt:lpstr>
      <vt:lpstr>Αιτίες αιμορραγίας ανώτερου πεπτικού</vt:lpstr>
      <vt:lpstr>Οξεία Αιμορραγία ανώτερου πεπτικού (ΑΑΑ)- ενδοσκόπηση </vt:lpstr>
      <vt:lpstr>Glasgow–Blatchford Score (GBS)</vt:lpstr>
      <vt:lpstr>Προ ενδοσκόπησης</vt:lpstr>
      <vt:lpstr>Προ ενδοσκόπησης σε κιρσορραγία</vt:lpstr>
      <vt:lpstr>Χρόνος διενέργειας ενδοσκόπησης </vt:lpstr>
      <vt:lpstr>Χρόνος ενδοσκόπησης σε κιρσική αιμορραγία</vt:lpstr>
      <vt:lpstr>Παρουσίαση του PowerPoint</vt:lpstr>
      <vt:lpstr>Επίδραση της ενδοσκοπικής αιμόστασης στην κλινική έκβαση των ασθενών με αιμορραγία πεπτικού έλκους.</vt:lpstr>
      <vt:lpstr>Παράμετροι που καθορίζουν την επιλογή μεθόδου ενδοσκοπικής αιμόστασης</vt:lpstr>
      <vt:lpstr>Οι ενδοσκοπικές μέθοδοι αιμόστασης</vt:lpstr>
      <vt:lpstr>Σύγκριση αποτελεσματικότητας-ασφάλειας μεθόδων  ενδοσκοπικής αιμόστασης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Eνδοσκοπικοί και λοιποί δείκτες αυξημένου κινδύνου επαναιμορραγίας</vt:lpstr>
      <vt:lpstr>Υποτροπή αιμορραγίας ή αποτυχία επίσχεσης αιμορραγίας- Ενδοσκοπική θεραπεία ή χειρουργική αντιμετώπιση? </vt:lpstr>
      <vt:lpstr>2η υποτροπή αιμορραγίας.</vt:lpstr>
      <vt:lpstr>Παρουσίαση του PowerPoint</vt:lpstr>
      <vt:lpstr>Ενδοσκοπική θεραπεία σε κιρσική αιμορραγία από κιρσούς οισοφάγου</vt:lpstr>
      <vt:lpstr>Παρουσίαση του PowerPoint</vt:lpstr>
      <vt:lpstr>Αιμορραγία από Οισοφαγικούς/γαστρικούς κιρσούς: Επιτυχής θεραπεία</vt:lpstr>
      <vt:lpstr>Αιμορραγία από κιρσούς: Εμμένουσα αιμορραγία/ Υποτροπή</vt:lpstr>
      <vt:lpstr>Συμπερασματικά </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Αιμορραγία ανώτερου πεπτικού-Ενδοσκοπική αιμόσταση</dc:title>
  <dc:creator>ΘΩΜΟΠΟΥΛΟΣ ΚΩΝ/ΝΟΣ</dc:creator>
  <cp:lastModifiedBy>Georgios Theocharis</cp:lastModifiedBy>
  <cp:revision>68</cp:revision>
  <dcterms:created xsi:type="dcterms:W3CDTF">2025-06-27T06:00:37Z</dcterms:created>
  <dcterms:modified xsi:type="dcterms:W3CDTF">2025-09-21T05:58:02Z</dcterms:modified>
</cp:coreProperties>
</file>